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63" r:id="rId2"/>
    <p:sldId id="256" r:id="rId3"/>
    <p:sldId id="265" r:id="rId4"/>
    <p:sldId id="257" r:id="rId5"/>
    <p:sldId id="259" r:id="rId6"/>
    <p:sldId id="260" r:id="rId7"/>
    <p:sldId id="262" r:id="rId8"/>
    <p:sldId id="266" r:id="rId9"/>
    <p:sldId id="267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BF23"/>
    <a:srgbClr val="5CCD53"/>
    <a:srgbClr val="37CD70"/>
    <a:srgbClr val="47E147"/>
    <a:srgbClr val="8FED8F"/>
    <a:srgbClr val="36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74A546-F41B-4F72-B293-55BB7796C463}" type="doc">
      <dgm:prSet loTypeId="urn:microsoft.com/office/officeart/2005/8/layout/cycle2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460416D-5037-47CD-B52A-DAD7018B6450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accent1">
                  <a:lumMod val="50000"/>
                </a:schemeClr>
              </a:solidFill>
            </a:rPr>
            <a:t>Прием платежей через каналы ПАО Сбербанк</a:t>
          </a:r>
        </a:p>
      </dgm:t>
    </dgm:pt>
    <dgm:pt modelId="{11CB4E4E-A727-4AA3-9CA2-0A56B5461D56}" type="parTrans" cxnId="{859FB732-7505-4B77-955D-CD8A00D93F3F}">
      <dgm:prSet/>
      <dgm:spPr/>
      <dgm:t>
        <a:bodyPr/>
        <a:lstStyle/>
        <a:p>
          <a:endParaRPr lang="ru-RU"/>
        </a:p>
      </dgm:t>
    </dgm:pt>
    <dgm:pt modelId="{F554432B-18A7-40E2-B342-F0BF1721EF3C}" type="sibTrans" cxnId="{859FB732-7505-4B77-955D-CD8A00D93F3F}">
      <dgm:prSet/>
      <dgm:spPr/>
      <dgm:t>
        <a:bodyPr/>
        <a:lstStyle/>
        <a:p>
          <a:endParaRPr lang="ru-RU"/>
        </a:p>
      </dgm:t>
    </dgm:pt>
    <dgm:pt modelId="{E34122E2-4F1C-492D-AF86-E8FA8516E5C5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accent1">
                  <a:lumMod val="50000"/>
                </a:schemeClr>
              </a:solidFill>
            </a:rPr>
            <a:t>Поиск начислений по адресу или единому лицевому счету</a:t>
          </a:r>
        </a:p>
      </dgm:t>
    </dgm:pt>
    <dgm:pt modelId="{E1BC6E1B-3B67-483B-8160-E0D2E4D35E6B}" type="parTrans" cxnId="{DB5480DD-4846-4D3D-9DCA-3858D8A64633}">
      <dgm:prSet/>
      <dgm:spPr/>
      <dgm:t>
        <a:bodyPr/>
        <a:lstStyle/>
        <a:p>
          <a:endParaRPr lang="ru-RU"/>
        </a:p>
      </dgm:t>
    </dgm:pt>
    <dgm:pt modelId="{9E0499A7-0DA5-4276-99A0-6F87A52F1659}" type="sibTrans" cxnId="{DB5480DD-4846-4D3D-9DCA-3858D8A64633}">
      <dgm:prSet/>
      <dgm:spPr/>
      <dgm:t>
        <a:bodyPr/>
        <a:lstStyle/>
        <a:p>
          <a:endParaRPr lang="ru-RU"/>
        </a:p>
      </dgm:t>
    </dgm:pt>
    <dgm:pt modelId="{14B17BD0-19EB-4A1D-92CF-18F78DE8929E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accent1">
                  <a:lumMod val="50000"/>
                </a:schemeClr>
              </a:solidFill>
            </a:rPr>
            <a:t>ЕПД с ДШК (двухмерный штрих-код )</a:t>
          </a:r>
        </a:p>
      </dgm:t>
    </dgm:pt>
    <dgm:pt modelId="{780F3F0F-EA65-41F8-B449-946AE1208D48}" type="parTrans" cxnId="{130CB143-F7CA-4547-9C4C-C52C09AFCFB5}">
      <dgm:prSet/>
      <dgm:spPr/>
      <dgm:t>
        <a:bodyPr/>
        <a:lstStyle/>
        <a:p>
          <a:endParaRPr lang="ru-RU"/>
        </a:p>
      </dgm:t>
    </dgm:pt>
    <dgm:pt modelId="{263196E5-BAF0-42FF-BA31-9269B5EC8E01}" type="sibTrans" cxnId="{130CB143-F7CA-4547-9C4C-C52C09AFCFB5}">
      <dgm:prSet/>
      <dgm:spPr/>
      <dgm:t>
        <a:bodyPr/>
        <a:lstStyle/>
        <a:p>
          <a:endParaRPr lang="ru-RU"/>
        </a:p>
      </dgm:t>
    </dgm:pt>
    <dgm:pt modelId="{EA372EDA-8823-4965-A6CA-088DB93BC0B7}">
      <dgm:prSet custT="1"/>
      <dgm:spPr>
        <a:solidFill>
          <a:srgbClr val="36ADCD"/>
        </a:solidFill>
      </dgm:spPr>
      <dgm:t>
        <a:bodyPr/>
        <a:lstStyle/>
        <a:p>
          <a:r>
            <a:rPr lang="ru-RU" sz="1200" b="1" dirty="0">
              <a:solidFill>
                <a:schemeClr val="accent1">
                  <a:lumMod val="50000"/>
                </a:schemeClr>
              </a:solidFill>
            </a:rPr>
            <a:t>БРИС ЖКХ</a:t>
          </a:r>
        </a:p>
      </dgm:t>
    </dgm:pt>
    <dgm:pt modelId="{60BA984C-F25D-48FB-8C2E-E895E15AA121}" type="parTrans" cxnId="{157FBCEB-BCA8-4EA8-A3C6-404F548A7677}">
      <dgm:prSet/>
      <dgm:spPr/>
      <dgm:t>
        <a:bodyPr/>
        <a:lstStyle/>
        <a:p>
          <a:endParaRPr lang="ru-RU"/>
        </a:p>
      </dgm:t>
    </dgm:pt>
    <dgm:pt modelId="{655DEBB7-AE94-4B10-90E0-925F4253361E}" type="sibTrans" cxnId="{157FBCEB-BCA8-4EA8-A3C6-404F548A7677}">
      <dgm:prSet/>
      <dgm:spPr/>
      <dgm:t>
        <a:bodyPr/>
        <a:lstStyle/>
        <a:p>
          <a:endParaRPr lang="ru-RU"/>
        </a:p>
      </dgm:t>
    </dgm:pt>
    <dgm:pt modelId="{0DB26072-D618-4408-92AD-AD932A0FEA42}">
      <dgm:prSet custT="1"/>
      <dgm:spPr/>
      <dgm:t>
        <a:bodyPr/>
        <a:lstStyle/>
        <a:p>
          <a:r>
            <a:rPr lang="ru-RU" sz="1200" b="1" dirty="0">
              <a:solidFill>
                <a:schemeClr val="accent1">
                  <a:lumMod val="50000"/>
                </a:schemeClr>
              </a:solidFill>
            </a:rPr>
            <a:t>Электронная квитанция</a:t>
          </a:r>
        </a:p>
      </dgm:t>
    </dgm:pt>
    <dgm:pt modelId="{7173483C-C079-44C4-A871-981EA7A9FFBC}" type="parTrans" cxnId="{A5FC3BAC-9491-4CBC-AA7F-40F62BC1BA60}">
      <dgm:prSet/>
      <dgm:spPr/>
      <dgm:t>
        <a:bodyPr/>
        <a:lstStyle/>
        <a:p>
          <a:endParaRPr lang="ru-RU"/>
        </a:p>
      </dgm:t>
    </dgm:pt>
    <dgm:pt modelId="{30FE8A46-F3F2-425B-9388-738FE332ED22}" type="sibTrans" cxnId="{A5FC3BAC-9491-4CBC-AA7F-40F62BC1BA60}">
      <dgm:prSet/>
      <dgm:spPr/>
      <dgm:t>
        <a:bodyPr/>
        <a:lstStyle/>
        <a:p>
          <a:endParaRPr lang="ru-RU"/>
        </a:p>
      </dgm:t>
    </dgm:pt>
    <dgm:pt modelId="{853D1601-2DE0-47CA-BC23-C79D86AC630E}">
      <dgm:prSet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</a:rPr>
            <a:t>Передача показаний приборов учета в Сбербанк онлайн</a:t>
          </a:r>
        </a:p>
      </dgm:t>
    </dgm:pt>
    <dgm:pt modelId="{E21BF686-FD6C-4003-BC0D-CC00052A2AAA}" type="parTrans" cxnId="{178C8839-85D6-44E5-9C85-205939FF6C58}">
      <dgm:prSet/>
      <dgm:spPr/>
      <dgm:t>
        <a:bodyPr/>
        <a:lstStyle/>
        <a:p>
          <a:endParaRPr lang="ru-RU"/>
        </a:p>
      </dgm:t>
    </dgm:pt>
    <dgm:pt modelId="{070F8941-0B00-4810-A369-C7D92EAAD550}" type="sibTrans" cxnId="{178C8839-85D6-44E5-9C85-205939FF6C58}">
      <dgm:prSet/>
      <dgm:spPr/>
      <dgm:t>
        <a:bodyPr/>
        <a:lstStyle/>
        <a:p>
          <a:endParaRPr lang="ru-RU"/>
        </a:p>
      </dgm:t>
    </dgm:pt>
    <dgm:pt modelId="{B344A92D-29D6-44C0-B420-F9435635AA24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accent1">
                  <a:lumMod val="50000"/>
                </a:schemeClr>
              </a:solidFill>
            </a:rPr>
            <a:t>АРМ Банка</a:t>
          </a:r>
        </a:p>
      </dgm:t>
    </dgm:pt>
    <dgm:pt modelId="{967CEA3C-F8EA-4234-9255-2A0186A770B3}" type="parTrans" cxnId="{7CE88262-F6F8-4D77-919F-75166DB94903}">
      <dgm:prSet/>
      <dgm:spPr/>
      <dgm:t>
        <a:bodyPr/>
        <a:lstStyle/>
        <a:p>
          <a:endParaRPr lang="ru-RU"/>
        </a:p>
      </dgm:t>
    </dgm:pt>
    <dgm:pt modelId="{2FD8A1F2-9DCA-4C3D-99C8-132C2B73CBBC}" type="sibTrans" cxnId="{7CE88262-F6F8-4D77-919F-75166DB94903}">
      <dgm:prSet/>
      <dgm:spPr/>
      <dgm:t>
        <a:bodyPr/>
        <a:lstStyle/>
        <a:p>
          <a:endParaRPr lang="ru-RU"/>
        </a:p>
      </dgm:t>
    </dgm:pt>
    <dgm:pt modelId="{2B129C7C-C042-4E72-B238-D360E5EB0DB4}" type="pres">
      <dgm:prSet presAssocID="{AE74A546-F41B-4F72-B293-55BB7796C463}" presName="cycle" presStyleCnt="0">
        <dgm:presLayoutVars>
          <dgm:dir/>
          <dgm:resizeHandles val="exact"/>
        </dgm:presLayoutVars>
      </dgm:prSet>
      <dgm:spPr/>
    </dgm:pt>
    <dgm:pt modelId="{6C6BCB52-DEA9-4418-9564-DF2035DA740B}" type="pres">
      <dgm:prSet presAssocID="{7460416D-5037-47CD-B52A-DAD7018B6450}" presName="node" presStyleLbl="node1" presStyleIdx="0" presStyleCnt="7" custRadScaleRad="102190" custRadScaleInc="0">
        <dgm:presLayoutVars>
          <dgm:bulletEnabled val="1"/>
        </dgm:presLayoutVars>
      </dgm:prSet>
      <dgm:spPr/>
    </dgm:pt>
    <dgm:pt modelId="{2E136196-2B5D-4A45-8E5E-AE660D39F336}" type="pres">
      <dgm:prSet presAssocID="{F554432B-18A7-40E2-B342-F0BF1721EF3C}" presName="sibTrans" presStyleLbl="sibTrans2D1" presStyleIdx="0" presStyleCnt="7"/>
      <dgm:spPr/>
    </dgm:pt>
    <dgm:pt modelId="{2B7CA1E2-0F39-4A8D-8806-A73086CD5AB0}" type="pres">
      <dgm:prSet presAssocID="{F554432B-18A7-40E2-B342-F0BF1721EF3C}" presName="connectorText" presStyleLbl="sibTrans2D1" presStyleIdx="0" presStyleCnt="7"/>
      <dgm:spPr/>
    </dgm:pt>
    <dgm:pt modelId="{A597CD04-42BF-488D-85CB-855441BB1260}" type="pres">
      <dgm:prSet presAssocID="{E34122E2-4F1C-492D-AF86-E8FA8516E5C5}" presName="node" presStyleLbl="node1" presStyleIdx="1" presStyleCnt="7" custRadScaleRad="99277" custRadScaleInc="4625">
        <dgm:presLayoutVars>
          <dgm:bulletEnabled val="1"/>
        </dgm:presLayoutVars>
      </dgm:prSet>
      <dgm:spPr/>
    </dgm:pt>
    <dgm:pt modelId="{6EF03195-623B-4E7E-9600-F689D6BDC76C}" type="pres">
      <dgm:prSet presAssocID="{9E0499A7-0DA5-4276-99A0-6F87A52F1659}" presName="sibTrans" presStyleLbl="sibTrans2D1" presStyleIdx="1" presStyleCnt="7"/>
      <dgm:spPr/>
    </dgm:pt>
    <dgm:pt modelId="{92E049EF-2C57-4C77-AFD3-62C1D8788BBA}" type="pres">
      <dgm:prSet presAssocID="{9E0499A7-0DA5-4276-99A0-6F87A52F1659}" presName="connectorText" presStyleLbl="sibTrans2D1" presStyleIdx="1" presStyleCnt="7"/>
      <dgm:spPr/>
    </dgm:pt>
    <dgm:pt modelId="{627E70FC-A5B2-4B99-84A7-C17358FF08CE}" type="pres">
      <dgm:prSet presAssocID="{0DB26072-D618-4408-92AD-AD932A0FEA42}" presName="node" presStyleLbl="node1" presStyleIdx="2" presStyleCnt="7" custScaleX="102039">
        <dgm:presLayoutVars>
          <dgm:bulletEnabled val="1"/>
        </dgm:presLayoutVars>
      </dgm:prSet>
      <dgm:spPr/>
    </dgm:pt>
    <dgm:pt modelId="{4B25159B-A78C-4D38-9538-FF1310EC10AE}" type="pres">
      <dgm:prSet presAssocID="{30FE8A46-F3F2-425B-9388-738FE332ED22}" presName="sibTrans" presStyleLbl="sibTrans2D1" presStyleIdx="2" presStyleCnt="7"/>
      <dgm:spPr/>
    </dgm:pt>
    <dgm:pt modelId="{3838B0C4-5ADA-49F2-96F1-A2A2421E52B5}" type="pres">
      <dgm:prSet presAssocID="{30FE8A46-F3F2-425B-9388-738FE332ED22}" presName="connectorText" presStyleLbl="sibTrans2D1" presStyleIdx="2" presStyleCnt="7"/>
      <dgm:spPr/>
    </dgm:pt>
    <dgm:pt modelId="{8F74E448-9634-4F8B-9035-E1B46046DD0A}" type="pres">
      <dgm:prSet presAssocID="{853D1601-2DE0-47CA-BC23-C79D86AC630E}" presName="node" presStyleLbl="node1" presStyleIdx="3" presStyleCnt="7">
        <dgm:presLayoutVars>
          <dgm:bulletEnabled val="1"/>
        </dgm:presLayoutVars>
      </dgm:prSet>
      <dgm:spPr/>
    </dgm:pt>
    <dgm:pt modelId="{4DC2A502-8062-47DB-BFFC-4F73B179941A}" type="pres">
      <dgm:prSet presAssocID="{070F8941-0B00-4810-A369-C7D92EAAD550}" presName="sibTrans" presStyleLbl="sibTrans2D1" presStyleIdx="3" presStyleCnt="7"/>
      <dgm:spPr/>
    </dgm:pt>
    <dgm:pt modelId="{4FD07940-7815-4840-8021-72E827E0DFB3}" type="pres">
      <dgm:prSet presAssocID="{070F8941-0B00-4810-A369-C7D92EAAD550}" presName="connectorText" presStyleLbl="sibTrans2D1" presStyleIdx="3" presStyleCnt="7"/>
      <dgm:spPr/>
    </dgm:pt>
    <dgm:pt modelId="{CBAD6214-D55B-4DD7-9754-4383802665DD}" type="pres">
      <dgm:prSet presAssocID="{14B17BD0-19EB-4A1D-92CF-18F78DE8929E}" presName="node" presStyleLbl="node1" presStyleIdx="4" presStyleCnt="7" custScaleX="109719">
        <dgm:presLayoutVars>
          <dgm:bulletEnabled val="1"/>
        </dgm:presLayoutVars>
      </dgm:prSet>
      <dgm:spPr/>
    </dgm:pt>
    <dgm:pt modelId="{C185708B-698C-45CD-B1D4-A9A9AEFE5083}" type="pres">
      <dgm:prSet presAssocID="{263196E5-BAF0-42FF-BA31-9269B5EC8E01}" presName="sibTrans" presStyleLbl="sibTrans2D1" presStyleIdx="4" presStyleCnt="7"/>
      <dgm:spPr/>
    </dgm:pt>
    <dgm:pt modelId="{3584E484-6A8D-40C5-92E6-271006E4A5A3}" type="pres">
      <dgm:prSet presAssocID="{263196E5-BAF0-42FF-BA31-9269B5EC8E01}" presName="connectorText" presStyleLbl="sibTrans2D1" presStyleIdx="4" presStyleCnt="7"/>
      <dgm:spPr/>
    </dgm:pt>
    <dgm:pt modelId="{DBF507B9-8316-4D0D-9532-62575D8288BF}" type="pres">
      <dgm:prSet presAssocID="{B344A92D-29D6-44C0-B420-F9435635AA24}" presName="node" presStyleLbl="node1" presStyleIdx="5" presStyleCnt="7" custRadScaleRad="99966" custRadScaleInc="4459">
        <dgm:presLayoutVars>
          <dgm:bulletEnabled val="1"/>
        </dgm:presLayoutVars>
      </dgm:prSet>
      <dgm:spPr/>
    </dgm:pt>
    <dgm:pt modelId="{6ED7AAC0-994A-4137-96B9-F870DA0D8FF4}" type="pres">
      <dgm:prSet presAssocID="{2FD8A1F2-9DCA-4C3D-99C8-132C2B73CBBC}" presName="sibTrans" presStyleLbl="sibTrans2D1" presStyleIdx="5" presStyleCnt="7"/>
      <dgm:spPr/>
    </dgm:pt>
    <dgm:pt modelId="{D8AD5A79-73CF-4144-AEF6-73CA190D6747}" type="pres">
      <dgm:prSet presAssocID="{2FD8A1F2-9DCA-4C3D-99C8-132C2B73CBBC}" presName="connectorText" presStyleLbl="sibTrans2D1" presStyleIdx="5" presStyleCnt="7"/>
      <dgm:spPr/>
    </dgm:pt>
    <dgm:pt modelId="{A0C254F6-E894-4235-8BE9-E9331C1E6896}" type="pres">
      <dgm:prSet presAssocID="{EA372EDA-8823-4965-A6CA-088DB93BC0B7}" presName="node" presStyleLbl="node1" presStyleIdx="6" presStyleCnt="7" custRadScaleRad="100321" custRadScaleInc="892">
        <dgm:presLayoutVars>
          <dgm:bulletEnabled val="1"/>
        </dgm:presLayoutVars>
      </dgm:prSet>
      <dgm:spPr/>
    </dgm:pt>
    <dgm:pt modelId="{597B89EB-BFD4-4EFB-B582-F7EA5DAB6723}" type="pres">
      <dgm:prSet presAssocID="{655DEBB7-AE94-4B10-90E0-925F4253361E}" presName="sibTrans" presStyleLbl="sibTrans2D1" presStyleIdx="6" presStyleCnt="7"/>
      <dgm:spPr/>
    </dgm:pt>
    <dgm:pt modelId="{209D2B59-2571-4EF5-8FEC-485BD6B68AD2}" type="pres">
      <dgm:prSet presAssocID="{655DEBB7-AE94-4B10-90E0-925F4253361E}" presName="connectorText" presStyleLbl="sibTrans2D1" presStyleIdx="6" presStyleCnt="7"/>
      <dgm:spPr/>
    </dgm:pt>
  </dgm:ptLst>
  <dgm:cxnLst>
    <dgm:cxn modelId="{3E9DC012-F358-4A12-9D71-87C84D013921}" type="presOf" srcId="{7460416D-5037-47CD-B52A-DAD7018B6450}" destId="{6C6BCB52-DEA9-4418-9564-DF2035DA740B}" srcOrd="0" destOrd="0" presId="urn:microsoft.com/office/officeart/2005/8/layout/cycle2"/>
    <dgm:cxn modelId="{8333A81F-560E-4510-9011-7FF8D0EDBA18}" type="presOf" srcId="{655DEBB7-AE94-4B10-90E0-925F4253361E}" destId="{597B89EB-BFD4-4EFB-B582-F7EA5DAB6723}" srcOrd="0" destOrd="0" presId="urn:microsoft.com/office/officeart/2005/8/layout/cycle2"/>
    <dgm:cxn modelId="{859FB732-7505-4B77-955D-CD8A00D93F3F}" srcId="{AE74A546-F41B-4F72-B293-55BB7796C463}" destId="{7460416D-5037-47CD-B52A-DAD7018B6450}" srcOrd="0" destOrd="0" parTransId="{11CB4E4E-A727-4AA3-9CA2-0A56B5461D56}" sibTransId="{F554432B-18A7-40E2-B342-F0BF1721EF3C}"/>
    <dgm:cxn modelId="{35AAF932-A0DC-471F-8DAA-B524DD0D0623}" type="presOf" srcId="{AE74A546-F41B-4F72-B293-55BB7796C463}" destId="{2B129C7C-C042-4E72-B238-D360E5EB0DB4}" srcOrd="0" destOrd="0" presId="urn:microsoft.com/office/officeart/2005/8/layout/cycle2"/>
    <dgm:cxn modelId="{178C8839-85D6-44E5-9C85-205939FF6C58}" srcId="{AE74A546-F41B-4F72-B293-55BB7796C463}" destId="{853D1601-2DE0-47CA-BC23-C79D86AC630E}" srcOrd="3" destOrd="0" parTransId="{E21BF686-FD6C-4003-BC0D-CC00052A2AAA}" sibTransId="{070F8941-0B00-4810-A369-C7D92EAAD550}"/>
    <dgm:cxn modelId="{9242763C-378A-4DD5-9D66-7DB879661903}" type="presOf" srcId="{263196E5-BAF0-42FF-BA31-9269B5EC8E01}" destId="{3584E484-6A8D-40C5-92E6-271006E4A5A3}" srcOrd="1" destOrd="0" presId="urn:microsoft.com/office/officeart/2005/8/layout/cycle2"/>
    <dgm:cxn modelId="{7CE88262-F6F8-4D77-919F-75166DB94903}" srcId="{AE74A546-F41B-4F72-B293-55BB7796C463}" destId="{B344A92D-29D6-44C0-B420-F9435635AA24}" srcOrd="5" destOrd="0" parTransId="{967CEA3C-F8EA-4234-9255-2A0186A770B3}" sibTransId="{2FD8A1F2-9DCA-4C3D-99C8-132C2B73CBBC}"/>
    <dgm:cxn modelId="{130CB143-F7CA-4547-9C4C-C52C09AFCFB5}" srcId="{AE74A546-F41B-4F72-B293-55BB7796C463}" destId="{14B17BD0-19EB-4A1D-92CF-18F78DE8929E}" srcOrd="4" destOrd="0" parTransId="{780F3F0F-EA65-41F8-B449-946AE1208D48}" sibTransId="{263196E5-BAF0-42FF-BA31-9269B5EC8E01}"/>
    <dgm:cxn modelId="{8452E667-D208-4272-B3C4-8D9666014D08}" type="presOf" srcId="{2FD8A1F2-9DCA-4C3D-99C8-132C2B73CBBC}" destId="{D8AD5A79-73CF-4144-AEF6-73CA190D6747}" srcOrd="1" destOrd="0" presId="urn:microsoft.com/office/officeart/2005/8/layout/cycle2"/>
    <dgm:cxn modelId="{6E002E68-4DBE-4803-90CC-10BC0E108327}" type="presOf" srcId="{B344A92D-29D6-44C0-B420-F9435635AA24}" destId="{DBF507B9-8316-4D0D-9532-62575D8288BF}" srcOrd="0" destOrd="0" presId="urn:microsoft.com/office/officeart/2005/8/layout/cycle2"/>
    <dgm:cxn modelId="{C3694E48-3538-406B-9059-FE2DB887EDB9}" type="presOf" srcId="{14B17BD0-19EB-4A1D-92CF-18F78DE8929E}" destId="{CBAD6214-D55B-4DD7-9754-4383802665DD}" srcOrd="0" destOrd="0" presId="urn:microsoft.com/office/officeart/2005/8/layout/cycle2"/>
    <dgm:cxn modelId="{C67D796A-D5B0-4C90-8112-8B9943E2084F}" type="presOf" srcId="{655DEBB7-AE94-4B10-90E0-925F4253361E}" destId="{209D2B59-2571-4EF5-8FEC-485BD6B68AD2}" srcOrd="1" destOrd="0" presId="urn:microsoft.com/office/officeart/2005/8/layout/cycle2"/>
    <dgm:cxn modelId="{C019144D-1293-4863-BFEF-1270A1DE5733}" type="presOf" srcId="{30FE8A46-F3F2-425B-9388-738FE332ED22}" destId="{3838B0C4-5ADA-49F2-96F1-A2A2421E52B5}" srcOrd="1" destOrd="0" presId="urn:microsoft.com/office/officeart/2005/8/layout/cycle2"/>
    <dgm:cxn modelId="{F5EF646D-0284-465D-931E-2E42440140AE}" type="presOf" srcId="{0DB26072-D618-4408-92AD-AD932A0FEA42}" destId="{627E70FC-A5B2-4B99-84A7-C17358FF08CE}" srcOrd="0" destOrd="0" presId="urn:microsoft.com/office/officeart/2005/8/layout/cycle2"/>
    <dgm:cxn modelId="{2E7ABC51-9938-44EA-97E6-48B40BEA995F}" type="presOf" srcId="{E34122E2-4F1C-492D-AF86-E8FA8516E5C5}" destId="{A597CD04-42BF-488D-85CB-855441BB1260}" srcOrd="0" destOrd="0" presId="urn:microsoft.com/office/officeart/2005/8/layout/cycle2"/>
    <dgm:cxn modelId="{5CEC8056-CAF8-41CA-B66C-320C097CA617}" type="presOf" srcId="{070F8941-0B00-4810-A369-C7D92EAAD550}" destId="{4FD07940-7815-4840-8021-72E827E0DFB3}" srcOrd="1" destOrd="0" presId="urn:microsoft.com/office/officeart/2005/8/layout/cycle2"/>
    <dgm:cxn modelId="{378EFD79-FDC2-4283-BD9A-4B73E93F1CAA}" type="presOf" srcId="{F554432B-18A7-40E2-B342-F0BF1721EF3C}" destId="{2E136196-2B5D-4A45-8E5E-AE660D39F336}" srcOrd="0" destOrd="0" presId="urn:microsoft.com/office/officeart/2005/8/layout/cycle2"/>
    <dgm:cxn modelId="{7683CF9E-4120-4C16-8C90-2810B02FC3C8}" type="presOf" srcId="{070F8941-0B00-4810-A369-C7D92EAAD550}" destId="{4DC2A502-8062-47DB-BFFC-4F73B179941A}" srcOrd="0" destOrd="0" presId="urn:microsoft.com/office/officeart/2005/8/layout/cycle2"/>
    <dgm:cxn modelId="{724EA1A5-518B-4B3D-8183-C6BCD5A14C06}" type="presOf" srcId="{EA372EDA-8823-4965-A6CA-088DB93BC0B7}" destId="{A0C254F6-E894-4235-8BE9-E9331C1E6896}" srcOrd="0" destOrd="0" presId="urn:microsoft.com/office/officeart/2005/8/layout/cycle2"/>
    <dgm:cxn modelId="{85FA0BAB-8C05-4498-B1EE-C3979826487D}" type="presOf" srcId="{853D1601-2DE0-47CA-BC23-C79D86AC630E}" destId="{8F74E448-9634-4F8B-9035-E1B46046DD0A}" srcOrd="0" destOrd="0" presId="urn:microsoft.com/office/officeart/2005/8/layout/cycle2"/>
    <dgm:cxn modelId="{A5FC3BAC-9491-4CBC-AA7F-40F62BC1BA60}" srcId="{AE74A546-F41B-4F72-B293-55BB7796C463}" destId="{0DB26072-D618-4408-92AD-AD932A0FEA42}" srcOrd="2" destOrd="0" parTransId="{7173483C-C079-44C4-A871-981EA7A9FFBC}" sibTransId="{30FE8A46-F3F2-425B-9388-738FE332ED22}"/>
    <dgm:cxn modelId="{812CE7B3-5092-4EF8-9E9B-24872EF394F5}" type="presOf" srcId="{2FD8A1F2-9DCA-4C3D-99C8-132C2B73CBBC}" destId="{6ED7AAC0-994A-4137-96B9-F870DA0D8FF4}" srcOrd="0" destOrd="0" presId="urn:microsoft.com/office/officeart/2005/8/layout/cycle2"/>
    <dgm:cxn modelId="{0C376FBB-2CCC-4ED7-901A-549C61E72069}" type="presOf" srcId="{263196E5-BAF0-42FF-BA31-9269B5EC8E01}" destId="{C185708B-698C-45CD-B1D4-A9A9AEFE5083}" srcOrd="0" destOrd="0" presId="urn:microsoft.com/office/officeart/2005/8/layout/cycle2"/>
    <dgm:cxn modelId="{355C57BC-CF77-449C-B502-CF69AC2707E0}" type="presOf" srcId="{30FE8A46-F3F2-425B-9388-738FE332ED22}" destId="{4B25159B-A78C-4D38-9538-FF1310EC10AE}" srcOrd="0" destOrd="0" presId="urn:microsoft.com/office/officeart/2005/8/layout/cycle2"/>
    <dgm:cxn modelId="{428F9CDC-92AC-4218-94FA-13C32BC4BC69}" type="presOf" srcId="{F554432B-18A7-40E2-B342-F0BF1721EF3C}" destId="{2B7CA1E2-0F39-4A8D-8806-A73086CD5AB0}" srcOrd="1" destOrd="0" presId="urn:microsoft.com/office/officeart/2005/8/layout/cycle2"/>
    <dgm:cxn modelId="{DB5480DD-4846-4D3D-9DCA-3858D8A64633}" srcId="{AE74A546-F41B-4F72-B293-55BB7796C463}" destId="{E34122E2-4F1C-492D-AF86-E8FA8516E5C5}" srcOrd="1" destOrd="0" parTransId="{E1BC6E1B-3B67-483B-8160-E0D2E4D35E6B}" sibTransId="{9E0499A7-0DA5-4276-99A0-6F87A52F1659}"/>
    <dgm:cxn modelId="{157FBCEB-BCA8-4EA8-A3C6-404F548A7677}" srcId="{AE74A546-F41B-4F72-B293-55BB7796C463}" destId="{EA372EDA-8823-4965-A6CA-088DB93BC0B7}" srcOrd="6" destOrd="0" parTransId="{60BA984C-F25D-48FB-8C2E-E895E15AA121}" sibTransId="{655DEBB7-AE94-4B10-90E0-925F4253361E}"/>
    <dgm:cxn modelId="{105130F0-C54D-4584-B2AA-875E81B515EF}" type="presOf" srcId="{9E0499A7-0DA5-4276-99A0-6F87A52F1659}" destId="{6EF03195-623B-4E7E-9600-F689D6BDC76C}" srcOrd="0" destOrd="0" presId="urn:microsoft.com/office/officeart/2005/8/layout/cycle2"/>
    <dgm:cxn modelId="{DDCAB6F6-12A7-4CBC-841D-838AF2A4456A}" type="presOf" srcId="{9E0499A7-0DA5-4276-99A0-6F87A52F1659}" destId="{92E049EF-2C57-4C77-AFD3-62C1D8788BBA}" srcOrd="1" destOrd="0" presId="urn:microsoft.com/office/officeart/2005/8/layout/cycle2"/>
    <dgm:cxn modelId="{8E3D8D47-AF9A-48B4-9A4D-5FC7717FAB52}" type="presParOf" srcId="{2B129C7C-C042-4E72-B238-D360E5EB0DB4}" destId="{6C6BCB52-DEA9-4418-9564-DF2035DA740B}" srcOrd="0" destOrd="0" presId="urn:microsoft.com/office/officeart/2005/8/layout/cycle2"/>
    <dgm:cxn modelId="{2A92D4EB-64E0-47BE-94D8-F932CA1C61D5}" type="presParOf" srcId="{2B129C7C-C042-4E72-B238-D360E5EB0DB4}" destId="{2E136196-2B5D-4A45-8E5E-AE660D39F336}" srcOrd="1" destOrd="0" presId="urn:microsoft.com/office/officeart/2005/8/layout/cycle2"/>
    <dgm:cxn modelId="{85D4A342-734D-42A8-97A7-B8C613894EBA}" type="presParOf" srcId="{2E136196-2B5D-4A45-8E5E-AE660D39F336}" destId="{2B7CA1E2-0F39-4A8D-8806-A73086CD5AB0}" srcOrd="0" destOrd="0" presId="urn:microsoft.com/office/officeart/2005/8/layout/cycle2"/>
    <dgm:cxn modelId="{8BE01F97-0CBB-4177-B202-8D1DD14B7357}" type="presParOf" srcId="{2B129C7C-C042-4E72-B238-D360E5EB0DB4}" destId="{A597CD04-42BF-488D-85CB-855441BB1260}" srcOrd="2" destOrd="0" presId="urn:microsoft.com/office/officeart/2005/8/layout/cycle2"/>
    <dgm:cxn modelId="{8A3B4937-C779-4BCF-93CA-0BD9EF7D1E70}" type="presParOf" srcId="{2B129C7C-C042-4E72-B238-D360E5EB0DB4}" destId="{6EF03195-623B-4E7E-9600-F689D6BDC76C}" srcOrd="3" destOrd="0" presId="urn:microsoft.com/office/officeart/2005/8/layout/cycle2"/>
    <dgm:cxn modelId="{FF82A41B-858A-4793-86B7-B62807150C6F}" type="presParOf" srcId="{6EF03195-623B-4E7E-9600-F689D6BDC76C}" destId="{92E049EF-2C57-4C77-AFD3-62C1D8788BBA}" srcOrd="0" destOrd="0" presId="urn:microsoft.com/office/officeart/2005/8/layout/cycle2"/>
    <dgm:cxn modelId="{F07BF8A0-0259-4334-A171-7AF0AE341EA8}" type="presParOf" srcId="{2B129C7C-C042-4E72-B238-D360E5EB0DB4}" destId="{627E70FC-A5B2-4B99-84A7-C17358FF08CE}" srcOrd="4" destOrd="0" presId="urn:microsoft.com/office/officeart/2005/8/layout/cycle2"/>
    <dgm:cxn modelId="{0DDBD34E-E8DF-41BE-96A2-C6CFB9B0C5C5}" type="presParOf" srcId="{2B129C7C-C042-4E72-B238-D360E5EB0DB4}" destId="{4B25159B-A78C-4D38-9538-FF1310EC10AE}" srcOrd="5" destOrd="0" presId="urn:microsoft.com/office/officeart/2005/8/layout/cycle2"/>
    <dgm:cxn modelId="{F16BAC54-CBFE-463B-9406-7B2C14204031}" type="presParOf" srcId="{4B25159B-A78C-4D38-9538-FF1310EC10AE}" destId="{3838B0C4-5ADA-49F2-96F1-A2A2421E52B5}" srcOrd="0" destOrd="0" presId="urn:microsoft.com/office/officeart/2005/8/layout/cycle2"/>
    <dgm:cxn modelId="{A0B9DB33-5271-4FC0-8AD1-98A20D6CE9BE}" type="presParOf" srcId="{2B129C7C-C042-4E72-B238-D360E5EB0DB4}" destId="{8F74E448-9634-4F8B-9035-E1B46046DD0A}" srcOrd="6" destOrd="0" presId="urn:microsoft.com/office/officeart/2005/8/layout/cycle2"/>
    <dgm:cxn modelId="{D2C62C69-7219-4BC7-8564-347968D10B3F}" type="presParOf" srcId="{2B129C7C-C042-4E72-B238-D360E5EB0DB4}" destId="{4DC2A502-8062-47DB-BFFC-4F73B179941A}" srcOrd="7" destOrd="0" presId="urn:microsoft.com/office/officeart/2005/8/layout/cycle2"/>
    <dgm:cxn modelId="{6D37F016-500C-4EB7-BD8A-9804EFDDF2C6}" type="presParOf" srcId="{4DC2A502-8062-47DB-BFFC-4F73B179941A}" destId="{4FD07940-7815-4840-8021-72E827E0DFB3}" srcOrd="0" destOrd="0" presId="urn:microsoft.com/office/officeart/2005/8/layout/cycle2"/>
    <dgm:cxn modelId="{BFDACF6B-8814-4802-8B07-9AB4C59043A1}" type="presParOf" srcId="{2B129C7C-C042-4E72-B238-D360E5EB0DB4}" destId="{CBAD6214-D55B-4DD7-9754-4383802665DD}" srcOrd="8" destOrd="0" presId="urn:microsoft.com/office/officeart/2005/8/layout/cycle2"/>
    <dgm:cxn modelId="{DE43777D-EB0A-4FFE-8161-FD7702785323}" type="presParOf" srcId="{2B129C7C-C042-4E72-B238-D360E5EB0DB4}" destId="{C185708B-698C-45CD-B1D4-A9A9AEFE5083}" srcOrd="9" destOrd="0" presId="urn:microsoft.com/office/officeart/2005/8/layout/cycle2"/>
    <dgm:cxn modelId="{94600B6D-5933-4733-9169-F1207AFC08F0}" type="presParOf" srcId="{C185708B-698C-45CD-B1D4-A9A9AEFE5083}" destId="{3584E484-6A8D-40C5-92E6-271006E4A5A3}" srcOrd="0" destOrd="0" presId="urn:microsoft.com/office/officeart/2005/8/layout/cycle2"/>
    <dgm:cxn modelId="{527A1123-BC95-4CBA-9195-F15C0D95AF40}" type="presParOf" srcId="{2B129C7C-C042-4E72-B238-D360E5EB0DB4}" destId="{DBF507B9-8316-4D0D-9532-62575D8288BF}" srcOrd="10" destOrd="0" presId="urn:microsoft.com/office/officeart/2005/8/layout/cycle2"/>
    <dgm:cxn modelId="{78EBD6E6-6A6A-4168-811E-769B29D48409}" type="presParOf" srcId="{2B129C7C-C042-4E72-B238-D360E5EB0DB4}" destId="{6ED7AAC0-994A-4137-96B9-F870DA0D8FF4}" srcOrd="11" destOrd="0" presId="urn:microsoft.com/office/officeart/2005/8/layout/cycle2"/>
    <dgm:cxn modelId="{5EC2556A-7B86-4AC3-8D0D-1172FEE8D7CA}" type="presParOf" srcId="{6ED7AAC0-994A-4137-96B9-F870DA0D8FF4}" destId="{D8AD5A79-73CF-4144-AEF6-73CA190D6747}" srcOrd="0" destOrd="0" presId="urn:microsoft.com/office/officeart/2005/8/layout/cycle2"/>
    <dgm:cxn modelId="{53921852-32A0-45A2-9191-4E3913B87FD5}" type="presParOf" srcId="{2B129C7C-C042-4E72-B238-D360E5EB0DB4}" destId="{A0C254F6-E894-4235-8BE9-E9331C1E6896}" srcOrd="12" destOrd="0" presId="urn:microsoft.com/office/officeart/2005/8/layout/cycle2"/>
    <dgm:cxn modelId="{0B3F9452-8A93-442C-A251-2A5C3FA25B67}" type="presParOf" srcId="{2B129C7C-C042-4E72-B238-D360E5EB0DB4}" destId="{597B89EB-BFD4-4EFB-B582-F7EA5DAB6723}" srcOrd="13" destOrd="0" presId="urn:microsoft.com/office/officeart/2005/8/layout/cycle2"/>
    <dgm:cxn modelId="{7AADA76F-5ED8-49EF-97B6-DC28C2B62C44}" type="presParOf" srcId="{597B89EB-BFD4-4EFB-B582-F7EA5DAB6723}" destId="{209D2B59-2571-4EF5-8FEC-485BD6B68AD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638959-E2EF-4B94-AE85-E81C1CAF2735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444F4025-661C-43CA-BE03-3C46FD8C0305}">
      <dgm:prSet phldrT="[Текст]" custT="1"/>
      <dgm:spPr/>
      <dgm:t>
        <a:bodyPr/>
        <a:lstStyle/>
        <a:p>
          <a:r>
            <a:rPr lang="en-US" sz="1400" b="1" dirty="0"/>
            <a:t>SAAS</a:t>
          </a:r>
          <a:r>
            <a:rPr lang="ru-RU" sz="1400" b="1" dirty="0"/>
            <a:t> технология для ЖКХ </a:t>
          </a:r>
          <a:r>
            <a:rPr lang="ru-RU" sz="1100" dirty="0"/>
            <a:t>(не нужна своя </a:t>
          </a:r>
          <a:r>
            <a:rPr lang="en-US" sz="1100" dirty="0"/>
            <a:t>IT</a:t>
          </a:r>
          <a:r>
            <a:rPr lang="ru-RU" sz="1100" dirty="0"/>
            <a:t>-инфраструктура</a:t>
          </a:r>
          <a:r>
            <a:rPr lang="ru-RU" sz="1400" dirty="0"/>
            <a:t>)</a:t>
          </a:r>
        </a:p>
      </dgm:t>
    </dgm:pt>
    <dgm:pt modelId="{CB01F4C4-D0F7-46F4-B4DA-F357DFD668E6}" type="parTrans" cxnId="{1F4EB760-7DA3-4A62-8F36-C3EF4E4DF069}">
      <dgm:prSet/>
      <dgm:spPr/>
      <dgm:t>
        <a:bodyPr/>
        <a:lstStyle/>
        <a:p>
          <a:endParaRPr lang="ru-RU"/>
        </a:p>
      </dgm:t>
    </dgm:pt>
    <dgm:pt modelId="{B8057DF0-9BB8-4D7A-843A-B843391C7C86}" type="sibTrans" cxnId="{1F4EB760-7DA3-4A62-8F36-C3EF4E4DF069}">
      <dgm:prSet/>
      <dgm:spPr/>
      <dgm:t>
        <a:bodyPr/>
        <a:lstStyle/>
        <a:p>
          <a:endParaRPr lang="ru-RU"/>
        </a:p>
      </dgm:t>
    </dgm:pt>
    <dgm:pt modelId="{7924D76A-4CD4-41F8-95B8-898A7B9D3BBA}">
      <dgm:prSet phldrT="[Текст]" custT="1"/>
      <dgm:spPr/>
      <dgm:t>
        <a:bodyPr/>
        <a:lstStyle/>
        <a:p>
          <a:r>
            <a:rPr lang="ru-RU" sz="1400" b="1" dirty="0"/>
            <a:t>Высокая скорость расчетов  </a:t>
          </a:r>
          <a:r>
            <a:rPr lang="ru-RU" sz="1100" dirty="0"/>
            <a:t>(- 5 мин./200 тыс. лицевых счетов)</a:t>
          </a:r>
        </a:p>
      </dgm:t>
    </dgm:pt>
    <dgm:pt modelId="{D419DE97-6443-410B-B44A-456811587B6A}" type="parTrans" cxnId="{D3EF1D97-F581-4E45-8626-9AA16A4108A1}">
      <dgm:prSet/>
      <dgm:spPr/>
      <dgm:t>
        <a:bodyPr/>
        <a:lstStyle/>
        <a:p>
          <a:endParaRPr lang="ru-RU"/>
        </a:p>
      </dgm:t>
    </dgm:pt>
    <dgm:pt modelId="{6AF8F430-F3CC-4DF3-B0D9-6794A918CD22}" type="sibTrans" cxnId="{D3EF1D97-F581-4E45-8626-9AA16A4108A1}">
      <dgm:prSet/>
      <dgm:spPr/>
      <dgm:t>
        <a:bodyPr/>
        <a:lstStyle/>
        <a:p>
          <a:endParaRPr lang="ru-RU"/>
        </a:p>
      </dgm:t>
    </dgm:pt>
    <dgm:pt modelId="{4BC6D57A-FFF8-43BC-B0C8-5F481962A2B7}">
      <dgm:prSet phldrT="[Текст]" custT="1"/>
      <dgm:spPr/>
      <dgm:t>
        <a:bodyPr/>
        <a:lstStyle/>
        <a:p>
          <a:r>
            <a:rPr lang="ru-RU" sz="1400" b="1" dirty="0"/>
            <a:t>Гибкая система настройки </a:t>
          </a:r>
          <a:r>
            <a:rPr lang="ru-RU" sz="1100" dirty="0"/>
            <a:t>(алгоритмов расчетов и расщепления платежей</a:t>
          </a:r>
        </a:p>
      </dgm:t>
    </dgm:pt>
    <dgm:pt modelId="{C5358A62-35D0-4694-925C-E8DCA2BC9EC6}" type="parTrans" cxnId="{AB1D323E-99ED-4D38-BC74-8876F8CC0EBC}">
      <dgm:prSet/>
      <dgm:spPr/>
      <dgm:t>
        <a:bodyPr/>
        <a:lstStyle/>
        <a:p>
          <a:endParaRPr lang="ru-RU"/>
        </a:p>
      </dgm:t>
    </dgm:pt>
    <dgm:pt modelId="{071FE32C-3B96-4524-9F79-32B307AF7A3F}" type="sibTrans" cxnId="{AB1D323E-99ED-4D38-BC74-8876F8CC0EBC}">
      <dgm:prSet/>
      <dgm:spPr/>
      <dgm:t>
        <a:bodyPr/>
        <a:lstStyle/>
        <a:p>
          <a:endParaRPr lang="ru-RU"/>
        </a:p>
      </dgm:t>
    </dgm:pt>
    <dgm:pt modelId="{939A4AB2-F531-444C-8B09-506CF0B4C201}" type="pres">
      <dgm:prSet presAssocID="{17638959-E2EF-4B94-AE85-E81C1CAF2735}" presName="Name0" presStyleCnt="0">
        <dgm:presLayoutVars>
          <dgm:dir/>
          <dgm:animLvl val="lvl"/>
          <dgm:resizeHandles val="exact"/>
        </dgm:presLayoutVars>
      </dgm:prSet>
      <dgm:spPr/>
    </dgm:pt>
    <dgm:pt modelId="{74003CB0-293B-4CB4-8644-6A5F21CE9C11}" type="pres">
      <dgm:prSet presAssocID="{444F4025-661C-43CA-BE03-3C46FD8C0305}" presName="parTxOnly" presStyleLbl="node1" presStyleIdx="0" presStyleCnt="3" custScaleX="99924" custScaleY="103332" custLinFactNeighborX="-57045" custLinFactNeighborY="-795">
        <dgm:presLayoutVars>
          <dgm:chMax val="0"/>
          <dgm:chPref val="0"/>
          <dgm:bulletEnabled val="1"/>
        </dgm:presLayoutVars>
      </dgm:prSet>
      <dgm:spPr/>
    </dgm:pt>
    <dgm:pt modelId="{DD238AEC-65C3-4AE6-AB6A-C01E4AED2C72}" type="pres">
      <dgm:prSet presAssocID="{B8057DF0-9BB8-4D7A-843A-B843391C7C86}" presName="parTxOnlySpace" presStyleCnt="0"/>
      <dgm:spPr/>
    </dgm:pt>
    <dgm:pt modelId="{9EFDE44A-FCF8-4DF6-B771-C6426578D753}" type="pres">
      <dgm:prSet presAssocID="{7924D76A-4CD4-41F8-95B8-898A7B9D3BBA}" presName="parTxOnly" presStyleLbl="node1" presStyleIdx="1" presStyleCnt="3" custScaleX="125908" custLinFactNeighborX="-57497" custLinFactNeighborY="0">
        <dgm:presLayoutVars>
          <dgm:chMax val="0"/>
          <dgm:chPref val="0"/>
          <dgm:bulletEnabled val="1"/>
        </dgm:presLayoutVars>
      </dgm:prSet>
      <dgm:spPr/>
    </dgm:pt>
    <dgm:pt modelId="{46CF442E-2F8A-4F10-AF43-D3FF7A0B9631}" type="pres">
      <dgm:prSet presAssocID="{6AF8F430-F3CC-4DF3-B0D9-6794A918CD22}" presName="parTxOnlySpace" presStyleCnt="0"/>
      <dgm:spPr/>
    </dgm:pt>
    <dgm:pt modelId="{1CEF23D7-FDE8-4C03-A8A5-10470BB6020A}" type="pres">
      <dgm:prSet presAssocID="{4BC6D57A-FFF8-43BC-B0C8-5F481962A2B7}" presName="parTxOnly" presStyleLbl="node1" presStyleIdx="2" presStyleCnt="3" custScaleX="122679" custLinFactX="-96" custLinFactNeighborX="-100000">
        <dgm:presLayoutVars>
          <dgm:chMax val="0"/>
          <dgm:chPref val="0"/>
          <dgm:bulletEnabled val="1"/>
        </dgm:presLayoutVars>
      </dgm:prSet>
      <dgm:spPr/>
    </dgm:pt>
  </dgm:ptLst>
  <dgm:cxnLst>
    <dgm:cxn modelId="{281D2526-BD30-474E-9621-110F28956F38}" type="presOf" srcId="{7924D76A-4CD4-41F8-95B8-898A7B9D3BBA}" destId="{9EFDE44A-FCF8-4DF6-B771-C6426578D753}" srcOrd="0" destOrd="0" presId="urn:microsoft.com/office/officeart/2005/8/layout/chevron1"/>
    <dgm:cxn modelId="{AB1D323E-99ED-4D38-BC74-8876F8CC0EBC}" srcId="{17638959-E2EF-4B94-AE85-E81C1CAF2735}" destId="{4BC6D57A-FFF8-43BC-B0C8-5F481962A2B7}" srcOrd="2" destOrd="0" parTransId="{C5358A62-35D0-4694-925C-E8DCA2BC9EC6}" sibTransId="{071FE32C-3B96-4524-9F79-32B307AF7A3F}"/>
    <dgm:cxn modelId="{1F4EB760-7DA3-4A62-8F36-C3EF4E4DF069}" srcId="{17638959-E2EF-4B94-AE85-E81C1CAF2735}" destId="{444F4025-661C-43CA-BE03-3C46FD8C0305}" srcOrd="0" destOrd="0" parTransId="{CB01F4C4-D0F7-46F4-B4DA-F357DFD668E6}" sibTransId="{B8057DF0-9BB8-4D7A-843A-B843391C7C86}"/>
    <dgm:cxn modelId="{4872A782-2501-4A8B-BEE1-507B27B9171A}" type="presOf" srcId="{444F4025-661C-43CA-BE03-3C46FD8C0305}" destId="{74003CB0-293B-4CB4-8644-6A5F21CE9C11}" srcOrd="0" destOrd="0" presId="urn:microsoft.com/office/officeart/2005/8/layout/chevron1"/>
    <dgm:cxn modelId="{D3EF1D97-F581-4E45-8626-9AA16A4108A1}" srcId="{17638959-E2EF-4B94-AE85-E81C1CAF2735}" destId="{7924D76A-4CD4-41F8-95B8-898A7B9D3BBA}" srcOrd="1" destOrd="0" parTransId="{D419DE97-6443-410B-B44A-456811587B6A}" sibTransId="{6AF8F430-F3CC-4DF3-B0D9-6794A918CD22}"/>
    <dgm:cxn modelId="{6238B0B8-8A86-42A8-A8AE-90E4607BC2D4}" type="presOf" srcId="{17638959-E2EF-4B94-AE85-E81C1CAF2735}" destId="{939A4AB2-F531-444C-8B09-506CF0B4C201}" srcOrd="0" destOrd="0" presId="urn:microsoft.com/office/officeart/2005/8/layout/chevron1"/>
    <dgm:cxn modelId="{6B4F2DF0-14BC-40D0-A9B9-0B7DA6170440}" type="presOf" srcId="{4BC6D57A-FFF8-43BC-B0C8-5F481962A2B7}" destId="{1CEF23D7-FDE8-4C03-A8A5-10470BB6020A}" srcOrd="0" destOrd="0" presId="urn:microsoft.com/office/officeart/2005/8/layout/chevron1"/>
    <dgm:cxn modelId="{BBE138A2-AC80-4BAE-889C-31C9D2EB71DB}" type="presParOf" srcId="{939A4AB2-F531-444C-8B09-506CF0B4C201}" destId="{74003CB0-293B-4CB4-8644-6A5F21CE9C11}" srcOrd="0" destOrd="0" presId="urn:microsoft.com/office/officeart/2005/8/layout/chevron1"/>
    <dgm:cxn modelId="{43B3E8E1-8C64-4DDF-9556-C6BB9476AAEA}" type="presParOf" srcId="{939A4AB2-F531-444C-8B09-506CF0B4C201}" destId="{DD238AEC-65C3-4AE6-AB6A-C01E4AED2C72}" srcOrd="1" destOrd="0" presId="urn:microsoft.com/office/officeart/2005/8/layout/chevron1"/>
    <dgm:cxn modelId="{AC8C8261-8059-4DF6-9D3A-B094274CA712}" type="presParOf" srcId="{939A4AB2-F531-444C-8B09-506CF0B4C201}" destId="{9EFDE44A-FCF8-4DF6-B771-C6426578D753}" srcOrd="2" destOrd="0" presId="urn:microsoft.com/office/officeart/2005/8/layout/chevron1"/>
    <dgm:cxn modelId="{0709D7C5-AAAD-4ACC-866D-DD9E58E7F306}" type="presParOf" srcId="{939A4AB2-F531-444C-8B09-506CF0B4C201}" destId="{46CF442E-2F8A-4F10-AF43-D3FF7A0B9631}" srcOrd="3" destOrd="0" presId="urn:microsoft.com/office/officeart/2005/8/layout/chevron1"/>
    <dgm:cxn modelId="{C82003AC-78DF-480E-864B-211236CD3A2A}" type="presParOf" srcId="{939A4AB2-F531-444C-8B09-506CF0B4C201}" destId="{1CEF23D7-FDE8-4C03-A8A5-10470BB6020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638959-E2EF-4B94-AE85-E81C1CAF2735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444F4025-661C-43CA-BE03-3C46FD8C0305}">
      <dgm:prSet phldrT="[Текст]" custT="1"/>
      <dgm:spPr/>
      <dgm:t>
        <a:bodyPr/>
        <a:lstStyle/>
        <a:p>
          <a:r>
            <a:rPr lang="ru-RU" sz="1400" b="1" dirty="0"/>
            <a:t>Многоуровневая система расщепления платежей</a:t>
          </a:r>
          <a:endParaRPr lang="ru-RU" sz="1100" b="1" dirty="0"/>
        </a:p>
      </dgm:t>
    </dgm:pt>
    <dgm:pt modelId="{CB01F4C4-D0F7-46F4-B4DA-F357DFD668E6}" type="parTrans" cxnId="{1F4EB760-7DA3-4A62-8F36-C3EF4E4DF069}">
      <dgm:prSet/>
      <dgm:spPr/>
      <dgm:t>
        <a:bodyPr/>
        <a:lstStyle/>
        <a:p>
          <a:endParaRPr lang="ru-RU"/>
        </a:p>
      </dgm:t>
    </dgm:pt>
    <dgm:pt modelId="{B8057DF0-9BB8-4D7A-843A-B843391C7C86}" type="sibTrans" cxnId="{1F4EB760-7DA3-4A62-8F36-C3EF4E4DF069}">
      <dgm:prSet/>
      <dgm:spPr/>
      <dgm:t>
        <a:bodyPr/>
        <a:lstStyle/>
        <a:p>
          <a:endParaRPr lang="ru-RU"/>
        </a:p>
      </dgm:t>
    </dgm:pt>
    <dgm:pt modelId="{7924D76A-4CD4-41F8-95B8-898A7B9D3BBA}">
      <dgm:prSet phldrT="[Текст]" custT="1"/>
      <dgm:spPr/>
      <dgm:t>
        <a:bodyPr/>
        <a:lstStyle/>
        <a:p>
          <a:r>
            <a:rPr lang="ru-RU" sz="1400" b="1" dirty="0"/>
            <a:t>Масштабируемость</a:t>
          </a:r>
          <a:r>
            <a:rPr lang="ru-RU" sz="1400" dirty="0"/>
            <a:t> </a:t>
          </a:r>
          <a:r>
            <a:rPr lang="ru-RU" sz="1100" dirty="0"/>
            <a:t>(стабильность при росте объема данных)</a:t>
          </a:r>
        </a:p>
      </dgm:t>
    </dgm:pt>
    <dgm:pt modelId="{D419DE97-6443-410B-B44A-456811587B6A}" type="parTrans" cxnId="{D3EF1D97-F581-4E45-8626-9AA16A4108A1}">
      <dgm:prSet/>
      <dgm:spPr/>
      <dgm:t>
        <a:bodyPr/>
        <a:lstStyle/>
        <a:p>
          <a:endParaRPr lang="ru-RU"/>
        </a:p>
      </dgm:t>
    </dgm:pt>
    <dgm:pt modelId="{6AF8F430-F3CC-4DF3-B0D9-6794A918CD22}" type="sibTrans" cxnId="{D3EF1D97-F581-4E45-8626-9AA16A4108A1}">
      <dgm:prSet/>
      <dgm:spPr/>
      <dgm:t>
        <a:bodyPr/>
        <a:lstStyle/>
        <a:p>
          <a:endParaRPr lang="ru-RU"/>
        </a:p>
      </dgm:t>
    </dgm:pt>
    <dgm:pt modelId="{4BC6D57A-FFF8-43BC-B0C8-5F481962A2B7}">
      <dgm:prSet phldrT="[Текст]" custT="1"/>
      <dgm:spPr/>
      <dgm:t>
        <a:bodyPr/>
        <a:lstStyle/>
        <a:p>
          <a:r>
            <a:rPr lang="ru-RU" sz="1400" b="1" dirty="0"/>
            <a:t>Точность расчетов </a:t>
          </a:r>
          <a:r>
            <a:rPr lang="ru-RU" sz="1100" dirty="0"/>
            <a:t>(в соответствии с действующим законодательством)</a:t>
          </a:r>
        </a:p>
      </dgm:t>
    </dgm:pt>
    <dgm:pt modelId="{C5358A62-35D0-4694-925C-E8DCA2BC9EC6}" type="parTrans" cxnId="{AB1D323E-99ED-4D38-BC74-8876F8CC0EBC}">
      <dgm:prSet/>
      <dgm:spPr/>
      <dgm:t>
        <a:bodyPr/>
        <a:lstStyle/>
        <a:p>
          <a:endParaRPr lang="ru-RU"/>
        </a:p>
      </dgm:t>
    </dgm:pt>
    <dgm:pt modelId="{071FE32C-3B96-4524-9F79-32B307AF7A3F}" type="sibTrans" cxnId="{AB1D323E-99ED-4D38-BC74-8876F8CC0EBC}">
      <dgm:prSet/>
      <dgm:spPr/>
      <dgm:t>
        <a:bodyPr/>
        <a:lstStyle/>
        <a:p>
          <a:endParaRPr lang="ru-RU"/>
        </a:p>
      </dgm:t>
    </dgm:pt>
    <dgm:pt modelId="{939A4AB2-F531-444C-8B09-506CF0B4C201}" type="pres">
      <dgm:prSet presAssocID="{17638959-E2EF-4B94-AE85-E81C1CAF2735}" presName="Name0" presStyleCnt="0">
        <dgm:presLayoutVars>
          <dgm:dir/>
          <dgm:animLvl val="lvl"/>
          <dgm:resizeHandles val="exact"/>
        </dgm:presLayoutVars>
      </dgm:prSet>
      <dgm:spPr/>
    </dgm:pt>
    <dgm:pt modelId="{74003CB0-293B-4CB4-8644-6A5F21CE9C11}" type="pres">
      <dgm:prSet presAssocID="{444F4025-661C-43CA-BE03-3C46FD8C0305}" presName="parTxOnly" presStyleLbl="node1" presStyleIdx="0" presStyleCnt="3" custScaleX="173226" custScaleY="137893" custLinFactNeighborX="-19075" custLinFactNeighborY="6849">
        <dgm:presLayoutVars>
          <dgm:chMax val="0"/>
          <dgm:chPref val="0"/>
          <dgm:bulletEnabled val="1"/>
        </dgm:presLayoutVars>
      </dgm:prSet>
      <dgm:spPr/>
    </dgm:pt>
    <dgm:pt modelId="{DD238AEC-65C3-4AE6-AB6A-C01E4AED2C72}" type="pres">
      <dgm:prSet presAssocID="{B8057DF0-9BB8-4D7A-843A-B843391C7C86}" presName="parTxOnlySpace" presStyleCnt="0"/>
      <dgm:spPr/>
    </dgm:pt>
    <dgm:pt modelId="{9EFDE44A-FCF8-4DF6-B771-C6426578D753}" type="pres">
      <dgm:prSet presAssocID="{7924D76A-4CD4-41F8-95B8-898A7B9D3BBA}" presName="parTxOnly" presStyleLbl="node1" presStyleIdx="1" presStyleCnt="3" custScaleX="216465" custScaleY="145373" custLinFactNeighborX="-35197" custLinFactNeighborY="6745">
        <dgm:presLayoutVars>
          <dgm:chMax val="0"/>
          <dgm:chPref val="0"/>
          <dgm:bulletEnabled val="1"/>
        </dgm:presLayoutVars>
      </dgm:prSet>
      <dgm:spPr/>
    </dgm:pt>
    <dgm:pt modelId="{46CF442E-2F8A-4F10-AF43-D3FF7A0B9631}" type="pres">
      <dgm:prSet presAssocID="{6AF8F430-F3CC-4DF3-B0D9-6794A918CD22}" presName="parTxOnlySpace" presStyleCnt="0"/>
      <dgm:spPr/>
    </dgm:pt>
    <dgm:pt modelId="{1CEF23D7-FDE8-4C03-A8A5-10470BB6020A}" type="pres">
      <dgm:prSet presAssocID="{4BC6D57A-FFF8-43BC-B0C8-5F481962A2B7}" presName="parTxOnly" presStyleLbl="node1" presStyleIdx="2" presStyleCnt="3" custScaleX="154508" custScaleY="143632" custLinFactNeighborX="-92137" custLinFactNeighborY="0">
        <dgm:presLayoutVars>
          <dgm:chMax val="0"/>
          <dgm:chPref val="0"/>
          <dgm:bulletEnabled val="1"/>
        </dgm:presLayoutVars>
      </dgm:prSet>
      <dgm:spPr/>
    </dgm:pt>
  </dgm:ptLst>
  <dgm:cxnLst>
    <dgm:cxn modelId="{281D2526-BD30-474E-9621-110F28956F38}" type="presOf" srcId="{7924D76A-4CD4-41F8-95B8-898A7B9D3BBA}" destId="{9EFDE44A-FCF8-4DF6-B771-C6426578D753}" srcOrd="0" destOrd="0" presId="urn:microsoft.com/office/officeart/2005/8/layout/chevron1"/>
    <dgm:cxn modelId="{AB1D323E-99ED-4D38-BC74-8876F8CC0EBC}" srcId="{17638959-E2EF-4B94-AE85-E81C1CAF2735}" destId="{4BC6D57A-FFF8-43BC-B0C8-5F481962A2B7}" srcOrd="2" destOrd="0" parTransId="{C5358A62-35D0-4694-925C-E8DCA2BC9EC6}" sibTransId="{071FE32C-3B96-4524-9F79-32B307AF7A3F}"/>
    <dgm:cxn modelId="{1F4EB760-7DA3-4A62-8F36-C3EF4E4DF069}" srcId="{17638959-E2EF-4B94-AE85-E81C1CAF2735}" destId="{444F4025-661C-43CA-BE03-3C46FD8C0305}" srcOrd="0" destOrd="0" parTransId="{CB01F4C4-D0F7-46F4-B4DA-F357DFD668E6}" sibTransId="{B8057DF0-9BB8-4D7A-843A-B843391C7C86}"/>
    <dgm:cxn modelId="{4872A782-2501-4A8B-BEE1-507B27B9171A}" type="presOf" srcId="{444F4025-661C-43CA-BE03-3C46FD8C0305}" destId="{74003CB0-293B-4CB4-8644-6A5F21CE9C11}" srcOrd="0" destOrd="0" presId="urn:microsoft.com/office/officeart/2005/8/layout/chevron1"/>
    <dgm:cxn modelId="{D3EF1D97-F581-4E45-8626-9AA16A4108A1}" srcId="{17638959-E2EF-4B94-AE85-E81C1CAF2735}" destId="{7924D76A-4CD4-41F8-95B8-898A7B9D3BBA}" srcOrd="1" destOrd="0" parTransId="{D419DE97-6443-410B-B44A-456811587B6A}" sibTransId="{6AF8F430-F3CC-4DF3-B0D9-6794A918CD22}"/>
    <dgm:cxn modelId="{6238B0B8-8A86-42A8-A8AE-90E4607BC2D4}" type="presOf" srcId="{17638959-E2EF-4B94-AE85-E81C1CAF2735}" destId="{939A4AB2-F531-444C-8B09-506CF0B4C201}" srcOrd="0" destOrd="0" presId="urn:microsoft.com/office/officeart/2005/8/layout/chevron1"/>
    <dgm:cxn modelId="{6B4F2DF0-14BC-40D0-A9B9-0B7DA6170440}" type="presOf" srcId="{4BC6D57A-FFF8-43BC-B0C8-5F481962A2B7}" destId="{1CEF23D7-FDE8-4C03-A8A5-10470BB6020A}" srcOrd="0" destOrd="0" presId="urn:microsoft.com/office/officeart/2005/8/layout/chevron1"/>
    <dgm:cxn modelId="{BBE138A2-AC80-4BAE-889C-31C9D2EB71DB}" type="presParOf" srcId="{939A4AB2-F531-444C-8B09-506CF0B4C201}" destId="{74003CB0-293B-4CB4-8644-6A5F21CE9C11}" srcOrd="0" destOrd="0" presId="urn:microsoft.com/office/officeart/2005/8/layout/chevron1"/>
    <dgm:cxn modelId="{43B3E8E1-8C64-4DDF-9556-C6BB9476AAEA}" type="presParOf" srcId="{939A4AB2-F531-444C-8B09-506CF0B4C201}" destId="{DD238AEC-65C3-4AE6-AB6A-C01E4AED2C72}" srcOrd="1" destOrd="0" presId="urn:microsoft.com/office/officeart/2005/8/layout/chevron1"/>
    <dgm:cxn modelId="{AC8C8261-8059-4DF6-9D3A-B094274CA712}" type="presParOf" srcId="{939A4AB2-F531-444C-8B09-506CF0B4C201}" destId="{9EFDE44A-FCF8-4DF6-B771-C6426578D753}" srcOrd="2" destOrd="0" presId="urn:microsoft.com/office/officeart/2005/8/layout/chevron1"/>
    <dgm:cxn modelId="{0709D7C5-AAAD-4ACC-866D-DD9E58E7F306}" type="presParOf" srcId="{939A4AB2-F531-444C-8B09-506CF0B4C201}" destId="{46CF442E-2F8A-4F10-AF43-D3FF7A0B9631}" srcOrd="3" destOrd="0" presId="urn:microsoft.com/office/officeart/2005/8/layout/chevron1"/>
    <dgm:cxn modelId="{C82003AC-78DF-480E-864B-211236CD3A2A}" type="presParOf" srcId="{939A4AB2-F531-444C-8B09-506CF0B4C201}" destId="{1CEF23D7-FDE8-4C03-A8A5-10470BB6020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BCB52-DEA9-4418-9564-DF2035DA740B}">
      <dsp:nvSpPr>
        <dsp:cNvPr id="0" name=""/>
        <dsp:cNvSpPr/>
      </dsp:nvSpPr>
      <dsp:spPr>
        <a:xfrm>
          <a:off x="5146397" y="0"/>
          <a:ext cx="1224473" cy="12244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1">
                  <a:lumMod val="50000"/>
                </a:schemeClr>
              </a:solidFill>
            </a:rPr>
            <a:t>Прием платежей через каналы ПАО Сбербанк</a:t>
          </a:r>
        </a:p>
      </dsp:txBody>
      <dsp:txXfrm>
        <a:off x="5325717" y="179320"/>
        <a:ext cx="865833" cy="865833"/>
      </dsp:txXfrm>
    </dsp:sp>
    <dsp:sp modelId="{2E136196-2B5D-4A45-8E5E-AE660D39F336}">
      <dsp:nvSpPr>
        <dsp:cNvPr id="0" name=""/>
        <dsp:cNvSpPr/>
      </dsp:nvSpPr>
      <dsp:spPr>
        <a:xfrm rot="1605913">
          <a:off x="6413988" y="822622"/>
          <a:ext cx="342887" cy="4132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6419499" y="882112"/>
        <a:ext cx="240021" cy="247955"/>
      </dsp:txXfrm>
    </dsp:sp>
    <dsp:sp modelId="{A597CD04-42BF-488D-85CB-855441BB1260}">
      <dsp:nvSpPr>
        <dsp:cNvPr id="0" name=""/>
        <dsp:cNvSpPr/>
      </dsp:nvSpPr>
      <dsp:spPr>
        <a:xfrm>
          <a:off x="6817322" y="842772"/>
          <a:ext cx="1224473" cy="1224473"/>
        </a:xfrm>
        <a:prstGeom prst="ellipse">
          <a:avLst/>
        </a:prstGeom>
        <a:solidFill>
          <a:schemeClr val="accent2">
            <a:hueOff val="1061077"/>
            <a:satOff val="1800"/>
            <a:lumOff val="-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1">
                  <a:lumMod val="50000"/>
                </a:schemeClr>
              </a:solidFill>
            </a:rPr>
            <a:t>Поиск начислений по адресу или единому лицевому счету</a:t>
          </a:r>
        </a:p>
      </dsp:txBody>
      <dsp:txXfrm>
        <a:off x="6996642" y="1022092"/>
        <a:ext cx="865833" cy="865833"/>
      </dsp:txXfrm>
    </dsp:sp>
    <dsp:sp modelId="{6EF03195-623B-4E7E-9600-F689D6BDC76C}">
      <dsp:nvSpPr>
        <dsp:cNvPr id="0" name=""/>
        <dsp:cNvSpPr/>
      </dsp:nvSpPr>
      <dsp:spPr>
        <a:xfrm rot="4637648">
          <a:off x="7474471" y="2113812"/>
          <a:ext cx="300429" cy="4132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061077"/>
            <a:satOff val="1800"/>
            <a:lumOff val="-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7509624" y="2152503"/>
        <a:ext cx="210300" cy="247955"/>
      </dsp:txXfrm>
    </dsp:sp>
    <dsp:sp modelId="{627E70FC-A5B2-4B99-84A7-C17358FF08CE}">
      <dsp:nvSpPr>
        <dsp:cNvPr id="0" name=""/>
        <dsp:cNvSpPr/>
      </dsp:nvSpPr>
      <dsp:spPr>
        <a:xfrm>
          <a:off x="7198962" y="2590799"/>
          <a:ext cx="1249440" cy="1224473"/>
        </a:xfrm>
        <a:prstGeom prst="ellipse">
          <a:avLst/>
        </a:prstGeom>
        <a:solidFill>
          <a:schemeClr val="accent2">
            <a:hueOff val="2122154"/>
            <a:satOff val="3600"/>
            <a:lumOff val="-1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1">
                  <a:lumMod val="50000"/>
                </a:schemeClr>
              </a:solidFill>
            </a:rPr>
            <a:t>Электронная квитанция</a:t>
          </a:r>
        </a:p>
      </dsp:txBody>
      <dsp:txXfrm>
        <a:off x="7381938" y="2770119"/>
        <a:ext cx="883488" cy="865833"/>
      </dsp:txXfrm>
    </dsp:sp>
    <dsp:sp modelId="{4B25159B-A78C-4D38-9538-FF1310EC10AE}">
      <dsp:nvSpPr>
        <dsp:cNvPr id="0" name=""/>
        <dsp:cNvSpPr/>
      </dsp:nvSpPr>
      <dsp:spPr>
        <a:xfrm rot="7714286">
          <a:off x="7093543" y="3709657"/>
          <a:ext cx="322679" cy="4132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122154"/>
            <a:satOff val="3600"/>
            <a:lumOff val="-1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 rot="10800000">
        <a:off x="7172123" y="3754467"/>
        <a:ext cx="225875" cy="247955"/>
      </dsp:txXfrm>
    </dsp:sp>
    <dsp:sp modelId="{8F74E448-9634-4F8B-9035-E1B46046DD0A}">
      <dsp:nvSpPr>
        <dsp:cNvPr id="0" name=""/>
        <dsp:cNvSpPr/>
      </dsp:nvSpPr>
      <dsp:spPr>
        <a:xfrm>
          <a:off x="6065430" y="4027857"/>
          <a:ext cx="1224473" cy="1224473"/>
        </a:xfrm>
        <a:prstGeom prst="ellipse">
          <a:avLst/>
        </a:prstGeom>
        <a:solidFill>
          <a:schemeClr val="accent2">
            <a:hueOff val="3183231"/>
            <a:satOff val="5400"/>
            <a:lumOff val="-19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accent1">
                  <a:lumMod val="50000"/>
                </a:schemeClr>
              </a:solidFill>
            </a:rPr>
            <a:t>Передача показаний приборов учета в Сбербанк онлайн</a:t>
          </a:r>
        </a:p>
      </dsp:txBody>
      <dsp:txXfrm>
        <a:off x="6244750" y="4207177"/>
        <a:ext cx="865833" cy="865833"/>
      </dsp:txXfrm>
    </dsp:sp>
    <dsp:sp modelId="{4DC2A502-8062-47DB-BFFC-4F73B179941A}">
      <dsp:nvSpPr>
        <dsp:cNvPr id="0" name=""/>
        <dsp:cNvSpPr/>
      </dsp:nvSpPr>
      <dsp:spPr>
        <a:xfrm rot="10800000">
          <a:off x="5649863" y="4433464"/>
          <a:ext cx="293667" cy="4132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183231"/>
            <a:satOff val="5400"/>
            <a:lumOff val="-19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 rot="10800000">
        <a:off x="5737963" y="4516116"/>
        <a:ext cx="205567" cy="247955"/>
      </dsp:txXfrm>
    </dsp:sp>
    <dsp:sp modelId="{CBAD6214-D55B-4DD7-9754-4383802665DD}">
      <dsp:nvSpPr>
        <dsp:cNvPr id="0" name=""/>
        <dsp:cNvSpPr/>
      </dsp:nvSpPr>
      <dsp:spPr>
        <a:xfrm>
          <a:off x="4167861" y="4027857"/>
          <a:ext cx="1343479" cy="1224473"/>
        </a:xfrm>
        <a:prstGeom prst="ellipse">
          <a:avLst/>
        </a:prstGeom>
        <a:solidFill>
          <a:schemeClr val="accent2">
            <a:hueOff val="4244308"/>
            <a:satOff val="7200"/>
            <a:lumOff val="-2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1">
                  <a:lumMod val="50000"/>
                </a:schemeClr>
              </a:solidFill>
            </a:rPr>
            <a:t>ЕПД с ДШК (двухмерный штрих-код )</a:t>
          </a:r>
        </a:p>
      </dsp:txBody>
      <dsp:txXfrm>
        <a:off x="4364609" y="4207177"/>
        <a:ext cx="949983" cy="865833"/>
      </dsp:txXfrm>
    </dsp:sp>
    <dsp:sp modelId="{C185708B-698C-45CD-B1D4-A9A9AEFE5083}">
      <dsp:nvSpPr>
        <dsp:cNvPr id="0" name=""/>
        <dsp:cNvSpPr/>
      </dsp:nvSpPr>
      <dsp:spPr>
        <a:xfrm rot="13921296">
          <a:off x="4094765" y="3693482"/>
          <a:ext cx="334296" cy="4132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244308"/>
            <a:satOff val="7200"/>
            <a:lumOff val="-2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 rot="10800000">
        <a:off x="4175767" y="3815660"/>
        <a:ext cx="234007" cy="247955"/>
      </dsp:txXfrm>
    </dsp:sp>
    <dsp:sp modelId="{DBF507B9-8316-4D0D-9532-62575D8288BF}">
      <dsp:nvSpPr>
        <dsp:cNvPr id="0" name=""/>
        <dsp:cNvSpPr/>
      </dsp:nvSpPr>
      <dsp:spPr>
        <a:xfrm>
          <a:off x="3073036" y="2549236"/>
          <a:ext cx="1224473" cy="1224473"/>
        </a:xfrm>
        <a:prstGeom prst="ellipse">
          <a:avLst/>
        </a:prstGeom>
        <a:solidFill>
          <a:schemeClr val="accent2">
            <a:hueOff val="5305384"/>
            <a:satOff val="9000"/>
            <a:lumOff val="-32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1">
                  <a:lumMod val="50000"/>
                </a:schemeClr>
              </a:solidFill>
            </a:rPr>
            <a:t>АРМ Банка</a:t>
          </a:r>
        </a:p>
      </dsp:txBody>
      <dsp:txXfrm>
        <a:off x="3252356" y="2728556"/>
        <a:ext cx="865833" cy="865833"/>
      </dsp:txXfrm>
    </dsp:sp>
    <dsp:sp modelId="{6ED7AAC0-994A-4137-96B9-F870DA0D8FF4}">
      <dsp:nvSpPr>
        <dsp:cNvPr id="0" name=""/>
        <dsp:cNvSpPr/>
      </dsp:nvSpPr>
      <dsp:spPr>
        <a:xfrm rot="16999792">
          <a:off x="3736728" y="2082741"/>
          <a:ext cx="310362" cy="4132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5305384"/>
            <a:satOff val="9000"/>
            <a:lumOff val="-32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3772549" y="2210693"/>
        <a:ext cx="217253" cy="247955"/>
      </dsp:txXfrm>
    </dsp:sp>
    <dsp:sp modelId="{A0C254F6-E894-4235-8BE9-E9331C1E6896}">
      <dsp:nvSpPr>
        <dsp:cNvPr id="0" name=""/>
        <dsp:cNvSpPr/>
      </dsp:nvSpPr>
      <dsp:spPr>
        <a:xfrm>
          <a:off x="3490359" y="787938"/>
          <a:ext cx="1224473" cy="1224473"/>
        </a:xfrm>
        <a:prstGeom prst="ellipse">
          <a:avLst/>
        </a:prstGeom>
        <a:solidFill>
          <a:srgbClr val="36ADC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1">
                  <a:lumMod val="50000"/>
                </a:schemeClr>
              </a:solidFill>
            </a:rPr>
            <a:t>БРИС ЖКХ</a:t>
          </a:r>
        </a:p>
      </dsp:txBody>
      <dsp:txXfrm>
        <a:off x="3669679" y="967258"/>
        <a:ext cx="865833" cy="865833"/>
      </dsp:txXfrm>
    </dsp:sp>
    <dsp:sp modelId="{597B89EB-BFD4-4EFB-B582-F7EA5DAB6723}">
      <dsp:nvSpPr>
        <dsp:cNvPr id="0" name=""/>
        <dsp:cNvSpPr/>
      </dsp:nvSpPr>
      <dsp:spPr>
        <a:xfrm rot="20073301">
          <a:off x="4760852" y="803503"/>
          <a:ext cx="323013" cy="4132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4765552" y="906972"/>
        <a:ext cx="226109" cy="247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03CB0-293B-4CB4-8644-6A5F21CE9C11}">
      <dsp:nvSpPr>
        <dsp:cNvPr id="0" name=""/>
        <dsp:cNvSpPr/>
      </dsp:nvSpPr>
      <dsp:spPr>
        <a:xfrm>
          <a:off x="0" y="517459"/>
          <a:ext cx="2708547" cy="112037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SAAS</a:t>
          </a:r>
          <a:r>
            <a:rPr lang="ru-RU" sz="1400" b="1" kern="1200" dirty="0"/>
            <a:t> технология для ЖКХ </a:t>
          </a:r>
          <a:r>
            <a:rPr lang="ru-RU" sz="1100" kern="1200" dirty="0"/>
            <a:t>(не нужна своя </a:t>
          </a:r>
          <a:r>
            <a:rPr lang="en-US" sz="1100" kern="1200" dirty="0"/>
            <a:t>IT</a:t>
          </a:r>
          <a:r>
            <a:rPr lang="ru-RU" sz="1100" kern="1200" dirty="0"/>
            <a:t>-инфраструктура</a:t>
          </a:r>
          <a:r>
            <a:rPr lang="ru-RU" sz="1400" kern="1200" dirty="0"/>
            <a:t>)</a:t>
          </a:r>
        </a:p>
      </dsp:txBody>
      <dsp:txXfrm>
        <a:off x="560185" y="517459"/>
        <a:ext cx="1588177" cy="1120370"/>
      </dsp:txXfrm>
    </dsp:sp>
    <dsp:sp modelId="{9EFDE44A-FCF8-4DF6-B771-C6426578D753}">
      <dsp:nvSpPr>
        <dsp:cNvPr id="0" name=""/>
        <dsp:cNvSpPr/>
      </dsp:nvSpPr>
      <dsp:spPr>
        <a:xfrm>
          <a:off x="2284629" y="544142"/>
          <a:ext cx="3412872" cy="1084243"/>
        </a:xfrm>
        <a:prstGeom prst="chevron">
          <a:avLst/>
        </a:prstGeom>
        <a:solidFill>
          <a:schemeClr val="accent2">
            <a:hueOff val="3183231"/>
            <a:satOff val="5400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Высокая скорость расчетов  </a:t>
          </a:r>
          <a:r>
            <a:rPr lang="ru-RU" sz="1100" kern="1200" dirty="0"/>
            <a:t>(- 5 мин./200 тыс. лицевых счетов)</a:t>
          </a:r>
        </a:p>
      </dsp:txBody>
      <dsp:txXfrm>
        <a:off x="2826751" y="544142"/>
        <a:ext cx="2328629" cy="1084243"/>
      </dsp:txXfrm>
    </dsp:sp>
    <dsp:sp modelId="{1CEF23D7-FDE8-4C03-A8A5-10470BB6020A}">
      <dsp:nvSpPr>
        <dsp:cNvPr id="0" name=""/>
        <dsp:cNvSpPr/>
      </dsp:nvSpPr>
      <dsp:spPr>
        <a:xfrm>
          <a:off x="5308629" y="544142"/>
          <a:ext cx="3325346" cy="1084243"/>
        </a:xfrm>
        <a:prstGeom prst="chevron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Гибкая система настройки </a:t>
          </a:r>
          <a:r>
            <a:rPr lang="ru-RU" sz="1100" kern="1200" dirty="0"/>
            <a:t>(алгоритмов расчетов и расщепления платежей</a:t>
          </a:r>
        </a:p>
      </dsp:txBody>
      <dsp:txXfrm>
        <a:off x="5850751" y="544142"/>
        <a:ext cx="2241103" cy="10842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03CB0-293B-4CB4-8644-6A5F21CE9C11}">
      <dsp:nvSpPr>
        <dsp:cNvPr id="0" name=""/>
        <dsp:cNvSpPr/>
      </dsp:nvSpPr>
      <dsp:spPr>
        <a:xfrm>
          <a:off x="0" y="562706"/>
          <a:ext cx="2852487" cy="90826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Многоуровневая система расщепления платежей</a:t>
          </a:r>
          <a:endParaRPr lang="ru-RU" sz="1100" b="1" kern="1200" dirty="0"/>
        </a:p>
      </dsp:txBody>
      <dsp:txXfrm>
        <a:off x="454133" y="562706"/>
        <a:ext cx="1944222" cy="908265"/>
      </dsp:txXfrm>
    </dsp:sp>
    <dsp:sp modelId="{9EFDE44A-FCF8-4DF6-B771-C6426578D753}">
      <dsp:nvSpPr>
        <dsp:cNvPr id="0" name=""/>
        <dsp:cNvSpPr/>
      </dsp:nvSpPr>
      <dsp:spPr>
        <a:xfrm>
          <a:off x="2631975" y="537387"/>
          <a:ext cx="3564498" cy="957534"/>
        </a:xfrm>
        <a:prstGeom prst="chevron">
          <a:avLst/>
        </a:prstGeom>
        <a:solidFill>
          <a:schemeClr val="accent2">
            <a:hueOff val="3183231"/>
            <a:satOff val="5400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Масштабируемость</a:t>
          </a:r>
          <a:r>
            <a:rPr lang="ru-RU" sz="1400" kern="1200" dirty="0"/>
            <a:t> </a:t>
          </a:r>
          <a:r>
            <a:rPr lang="ru-RU" sz="1100" kern="1200" dirty="0"/>
            <a:t>(стабильность при росте объема данных)</a:t>
          </a:r>
        </a:p>
      </dsp:txBody>
      <dsp:txXfrm>
        <a:off x="3110742" y="537387"/>
        <a:ext cx="2606964" cy="957534"/>
      </dsp:txXfrm>
    </dsp:sp>
    <dsp:sp modelId="{1CEF23D7-FDE8-4C03-A8A5-10470BB6020A}">
      <dsp:nvSpPr>
        <dsp:cNvPr id="0" name=""/>
        <dsp:cNvSpPr/>
      </dsp:nvSpPr>
      <dsp:spPr>
        <a:xfrm>
          <a:off x="5938042" y="498693"/>
          <a:ext cx="2544261" cy="946067"/>
        </a:xfrm>
        <a:prstGeom prst="chevron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Точность расчетов </a:t>
          </a:r>
          <a:r>
            <a:rPr lang="ru-RU" sz="1100" kern="1200" dirty="0"/>
            <a:t>(в соответствии с действующим законодательством)</a:t>
          </a:r>
        </a:p>
      </dsp:txBody>
      <dsp:txXfrm>
        <a:off x="6411076" y="498693"/>
        <a:ext cx="1598194" cy="946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E9353-83BB-4373-A423-AD6B8FDF9208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1E87B-1585-41ED-BA9D-402F72716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200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3769F-26FA-4ADC-ACB9-56EA09AEDA9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668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itchFamily="34" charset="0"/>
            </a:endParaRP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F928562-A0A7-4BD0-BD76-17034D56C8D5}" type="slidenum">
              <a:rPr lang="ru-RU" altLang="ru-RU">
                <a:solidFill>
                  <a:prstClr val="black"/>
                </a:solidFill>
                <a:latin typeface="Calibri" pitchFamily="34" charset="0"/>
              </a:rPr>
              <a:pPr/>
              <a:t>3</a:t>
            </a:fld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678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B4892-6F16-43FA-8FEC-AEA4738C650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228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dressbook.ca.sbrf.ru/home/Index?type=0&amp;search=DV8CsP8Q5vEAAAAAAAAAAAAAAA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fias.nalog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jpe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074" y="3933056"/>
            <a:ext cx="4483250" cy="291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360" y="29827"/>
            <a:ext cx="2483124" cy="230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азвание 1"/>
          <p:cNvSpPr txBox="1">
            <a:spLocks/>
          </p:cNvSpPr>
          <p:nvPr/>
        </p:nvSpPr>
        <p:spPr>
          <a:xfrm>
            <a:off x="1981200" y="2790057"/>
            <a:ext cx="8229600" cy="1143000"/>
          </a:xfrm>
          <a:prstGeom prst="rect">
            <a:avLst/>
          </a:prstGeom>
        </p:spPr>
        <p:txBody>
          <a:bodyPr vert="horz" lIns="91424" tIns="45712" rIns="91424" bIns="4571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Платёжные сервисы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6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Сбербанка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7086-C7D1-0B4C-AA23-0B0CCBCAC023}" type="slidenum">
              <a:rPr lang="ru-RU" smtClean="0"/>
              <a:t>1</a:t>
            </a:fld>
            <a:endParaRPr lang="ru-RU" dirty="0"/>
          </a:p>
        </p:txBody>
      </p:sp>
      <p:pic>
        <p:nvPicPr>
          <p:cNvPr id="8" name="Picture 27" descr="Untitled-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140105"/>
            <a:ext cx="4340530" cy="217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023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Заголовок 1"/>
          <p:cNvSpPr>
            <a:spLocks noGrp="1"/>
          </p:cNvSpPr>
          <p:nvPr>
            <p:ph type="title"/>
          </p:nvPr>
        </p:nvSpPr>
        <p:spPr>
          <a:xfrm>
            <a:off x="219809" y="188640"/>
            <a:ext cx="11799276" cy="6731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+mj-lt"/>
              </a:rPr>
              <a:t>Подключение к платежным сервисам Сбербанка</a:t>
            </a:r>
            <a:endParaRPr lang="ru-RU" sz="1800" dirty="0"/>
          </a:p>
        </p:txBody>
      </p:sp>
      <p:sp>
        <p:nvSpPr>
          <p:cNvPr id="45" name="Заголовок 1"/>
          <p:cNvSpPr txBox="1">
            <a:spLocks/>
          </p:cNvSpPr>
          <p:nvPr/>
        </p:nvSpPr>
        <p:spPr bwMode="auto">
          <a:xfrm>
            <a:off x="2118028" y="1141975"/>
            <a:ext cx="1980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Fedra Sans Pro Book LF" pitchFamily="34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Fedra Sans Pro Book LF" pitchFamily="34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Fedra Sans Pro Book LF" pitchFamily="34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Fedra Sans Pro Book LF" pitchFamily="34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sz="1400" b="0" dirty="0">
                <a:solidFill>
                  <a:srgbClr val="000000"/>
                </a:solidFill>
              </a:rPr>
              <a:t>Подписание договора</a:t>
            </a:r>
            <a:endParaRPr lang="ru-RU" sz="1400" b="0" u="sng" dirty="0">
              <a:solidFill>
                <a:srgbClr val="00000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1718994" y="1069975"/>
            <a:ext cx="288000" cy="288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47" name="Заголовок 1"/>
          <p:cNvSpPr txBox="1">
            <a:spLocks/>
          </p:cNvSpPr>
          <p:nvPr/>
        </p:nvSpPr>
        <p:spPr bwMode="auto">
          <a:xfrm>
            <a:off x="5169244" y="1191378"/>
            <a:ext cx="1980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Fedra Sans Pro Book LF" pitchFamily="34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Fedra Sans Pro Book LF" pitchFamily="34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Fedra Sans Pro Book LF" pitchFamily="34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Fedra Sans Pro Book LF" pitchFamily="34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sz="1400" b="0" dirty="0">
                <a:solidFill>
                  <a:srgbClr val="000000"/>
                </a:solidFill>
              </a:rPr>
              <a:t>Настройка </a:t>
            </a:r>
            <a:r>
              <a:rPr lang="en-US" sz="1400" b="0" dirty="0">
                <a:solidFill>
                  <a:srgbClr val="000000"/>
                </a:solidFill>
              </a:rPr>
              <a:t>IT</a:t>
            </a:r>
            <a:r>
              <a:rPr lang="ru-RU" sz="1400" b="0" dirty="0">
                <a:solidFill>
                  <a:srgbClr val="000000"/>
                </a:solidFill>
              </a:rPr>
              <a:t>-систем</a:t>
            </a:r>
            <a:endParaRPr lang="ru-RU" sz="1400" b="0" u="sng" dirty="0">
              <a:solidFill>
                <a:srgbClr val="000000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4779334" y="1126542"/>
            <a:ext cx="288000" cy="288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49" name="Заголовок 1"/>
          <p:cNvSpPr txBox="1">
            <a:spLocks/>
          </p:cNvSpPr>
          <p:nvPr/>
        </p:nvSpPr>
        <p:spPr bwMode="auto">
          <a:xfrm>
            <a:off x="8445435" y="1162542"/>
            <a:ext cx="1980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Fedra Sans Pro Book LF" pitchFamily="34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Fedra Sans Pro Book LF" pitchFamily="34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Fedra Sans Pro Book LF" pitchFamily="34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Fedra Sans Pro Book LF" pitchFamily="34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sz="1400" b="0" dirty="0">
                <a:solidFill>
                  <a:srgbClr val="000000"/>
                </a:solidFill>
              </a:rPr>
              <a:t>Прием платежей</a:t>
            </a:r>
            <a:endParaRPr lang="ru-RU" sz="1400" b="0" u="sng" dirty="0">
              <a:solidFill>
                <a:srgbClr val="000000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7983674" y="1116822"/>
            <a:ext cx="288000" cy="288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617324" y="3090470"/>
            <a:ext cx="23607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Обсуждение индивидуальных условий и тарифов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Согласование и подписание договора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Открытие счетов в </a:t>
            </a: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IT</a:t>
            </a:r>
            <a:r>
              <a:rPr lang="ru-RU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-системах</a:t>
            </a:r>
          </a:p>
        </p:txBody>
      </p:sp>
      <p:pic>
        <p:nvPicPr>
          <p:cNvPr id="6146" name="Picture 2" descr="C:\Users\Shinkin-AN\Desktop\картинки\Сбербанк\фото 4w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94" y="1467016"/>
            <a:ext cx="2106000" cy="1404000"/>
          </a:xfrm>
          <a:prstGeom prst="rect">
            <a:avLst/>
          </a:prstGeom>
          <a:noFill/>
          <a:ln>
            <a:noFill/>
          </a:ln>
          <a:effectLst>
            <a:outerShdw blurRad="152400" dist="76200" dir="3180010" algn="ctr" rotWithShape="0">
              <a:srgbClr val="000000">
                <a:alpha val="43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hinkin-AN\Desktop\картинки\Сбербанк\фото 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674" y="1510949"/>
            <a:ext cx="2106000" cy="1404000"/>
          </a:xfrm>
          <a:prstGeom prst="rect">
            <a:avLst/>
          </a:prstGeom>
          <a:noFill/>
          <a:ln>
            <a:noFill/>
          </a:ln>
          <a:effectLst>
            <a:outerShdw blurRad="152400" dist="76200" dir="3180010" algn="ctr" rotWithShape="0">
              <a:srgbClr val="000000">
                <a:alpha val="43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Shinkin-AN\Desktop\картинки\Сбербанк\фотоkk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334" y="1526186"/>
            <a:ext cx="2106001" cy="1404000"/>
          </a:xfrm>
          <a:prstGeom prst="rect">
            <a:avLst/>
          </a:prstGeom>
          <a:noFill/>
          <a:ln>
            <a:noFill/>
          </a:ln>
          <a:effectLst>
            <a:outerShdw blurRad="152400" dist="76200" dir="3180010" algn="ctr" rotWithShape="0">
              <a:srgbClr val="000000">
                <a:alpha val="43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угольник 56"/>
          <p:cNvSpPr/>
          <p:nvPr/>
        </p:nvSpPr>
        <p:spPr>
          <a:xfrm>
            <a:off x="4746493" y="3090470"/>
            <a:ext cx="246881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Настройка систем на осуществление платежей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Подключение Поставщика услуг к платежным сервисам Сбербанка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Проверка работоспособности функционала, тестирование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>
              <a:solidFill>
                <a:srgbClr val="000000">
                  <a:lumMod val="65000"/>
                  <a:lumOff val="35000"/>
                </a:srgbClr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983674" y="3021076"/>
            <a:ext cx="236079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Оплата счетов за услуги ЖКХ, Интернет, электроснабжение. через платежные сервисы Сбербанка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Обмен реестрами и данными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Оплата наличным и/или безналичным способом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Оплата по технологии штрихкодирования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Подключение Автоплатежа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>
              <a:solidFill>
                <a:srgbClr val="000000">
                  <a:lumMod val="65000"/>
                  <a:lumOff val="35000"/>
                </a:srgbClr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678130"/>
            <a:ext cx="72657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 уважением, </a:t>
            </a:r>
            <a:br>
              <a:rPr lang="ru-RU" b="1" dirty="0"/>
            </a:br>
            <a:r>
              <a:rPr lang="ru-RU" b="1" dirty="0">
                <a:hlinkClick r:id="rId6"/>
              </a:rPr>
              <a:t>Бейбулатов Ахмед Шамшудинович</a:t>
            </a:r>
            <a:br>
              <a:rPr lang="ru-RU" dirty="0"/>
            </a:br>
            <a:r>
              <a:rPr lang="ru-RU" dirty="0"/>
              <a:t>Моб.тел.:8-988-780-8365, электронная почта</a:t>
            </a:r>
            <a:r>
              <a:rPr lang="en-US" dirty="0"/>
              <a:t>: asbeybulatov@sberbank.ru</a:t>
            </a:r>
            <a:br>
              <a:rPr lang="ru-RU" dirty="0"/>
            </a:br>
            <a:r>
              <a:rPr lang="ru-RU" i="1" dirty="0"/>
              <a:t>Даем людям уверенность и надежность!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5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824" y="157942"/>
            <a:ext cx="11263745" cy="14713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EBF23"/>
                </a:solidFill>
              </a:rPr>
              <a:t>Платежные сервисы – больше чем перевод денежных средств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49324315"/>
              </p:ext>
            </p:extLst>
          </p:nvPr>
        </p:nvGraphicFramePr>
        <p:xfrm>
          <a:off x="0" y="1518806"/>
          <a:ext cx="11529752" cy="5253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04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7142" y="11099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платежей с помощью сервисов ПАО Сбербанк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93431" y="761819"/>
            <a:ext cx="885489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Fedra Sans Pro Book LF" pitchFamily="34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Fedra Sans Pro Book LF" pitchFamily="34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Fedra Sans Pro Book LF" pitchFamily="34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Fedra Sans Pro Book LF" pitchFamily="34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algn="just"/>
            <a:r>
              <a:rPr lang="ru-RU" sz="1800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Платежный сервис </a:t>
            </a:r>
            <a:r>
              <a:rPr lang="ru-RU" sz="1800" b="0" dirty="0">
                <a:solidFill>
                  <a:srgbClr val="558E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услуга по оплате счетов за коммунальные услуги, электроэнергию, газ, водоснабжение, теплоснабжение, сотовую и стационарную связь, интернет, телевидение, обучение, штрафы, налоги и прочие</a:t>
            </a:r>
            <a:r>
              <a:rPr lang="ru-RU" sz="1800" b="0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27" descr="Untitled-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983" y="480322"/>
            <a:ext cx="3027593" cy="190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260144" y="2060849"/>
            <a:ext cx="313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ПЛАТЕЖНЫЕ СЕРВИСЫ СБЕРБАНКА - ЭТО…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90850" y="4222830"/>
            <a:ext cx="36360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Широкие возможности для оплаты (отделения Банка , офисы самообслуживания, Интернет Банк, Мобильные приложения…</a:t>
            </a:r>
          </a:p>
        </p:txBody>
      </p:sp>
      <p:pic>
        <p:nvPicPr>
          <p:cNvPr id="19" name="Picture 36" descr="pasted-image.pn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30" y="6013872"/>
            <a:ext cx="504000" cy="36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58" descr="globe-75.png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30" y="4313157"/>
            <a:ext cx="413728" cy="41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788894" y="4243998"/>
            <a:ext cx="36360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Доступность услуги </a:t>
            </a:r>
            <a:r>
              <a:rPr lang="ru-RU" sz="13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24 часа </a:t>
            </a:r>
            <a:r>
              <a:rPr lang="ru-RU" sz="13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 сутки через сеть устройства самообслуживания и </a:t>
            </a:r>
            <a:r>
              <a:rPr lang="ru-RU" sz="13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Сбербанк Онлайн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400010" y="5049249"/>
            <a:ext cx="36360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Возможность совершения платежей не выходя из дома и </a:t>
            </a:r>
            <a:r>
              <a:rPr lang="ru-RU" sz="13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без очередей</a:t>
            </a:r>
            <a:r>
              <a:rPr lang="ru-RU" sz="13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 экономия времени и простота операций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399954" y="6058567"/>
            <a:ext cx="36360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Безналичная и наличная форма оплаты</a:t>
            </a:r>
          </a:p>
        </p:txBody>
      </p:sp>
      <p:pic>
        <p:nvPicPr>
          <p:cNvPr id="24" name="Picture 13" descr="iphone-512.png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5152624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4" descr="C:\Users\Shinkin-AN\Desktop\картинки\Сбербанк\фото 15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462" y="4239329"/>
            <a:ext cx="432000" cy="47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4" t="59105" r="20091" b="20770"/>
          <a:stretch/>
        </p:blipFill>
        <p:spPr bwMode="auto">
          <a:xfrm>
            <a:off x="542348" y="1798721"/>
            <a:ext cx="9501893" cy="233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C:\Users\Shinkin-AN\Desktop\qr-2d-code.jp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62" y="5056609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6788894" y="5056610"/>
            <a:ext cx="3636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Возможность оплаты по квитанциям и счетам с нанесенным штрих-кодом</a:t>
            </a:r>
          </a:p>
        </p:txBody>
      </p:sp>
    </p:spTree>
    <p:extLst>
      <p:ext uri="{BB962C8B-B14F-4D97-AF65-F5344CB8AC3E}">
        <p14:creationId xmlns:p14="http://schemas.microsoft.com/office/powerpoint/2010/main" val="2400474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59793" y="65895"/>
            <a:ext cx="103629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b="1" dirty="0">
                <a:ea typeface="Calibri" panose="020F0502020204030204" pitchFamily="34" charset="0"/>
              </a:rPr>
              <a:t>БРИС ЖКХ</a:t>
            </a:r>
            <a:r>
              <a:rPr lang="ru-RU" sz="1600" dirty="0">
                <a:ea typeface="Calibri" panose="020F0502020204030204" pitchFamily="34" charset="0"/>
              </a:rPr>
              <a:t> (биллинговая расчетно-информационная система) – облачная платформа, которая предназначена для всех участников сферы ЖКХ. Система автоматизирует процесс начисления и интегрирована с банковскими каналами оплаты.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Подключается в рамках Договора с АО Расчетные Решения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>
                <a:ea typeface="Calibri" panose="020F0502020204030204" pitchFamily="34" charset="0"/>
              </a:rPr>
              <a:t>При помощи системы можно выставлять счета за ЖКХ,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ru-RU" sz="1600" dirty="0">
                <a:ea typeface="Calibri" panose="020F0502020204030204" pitchFamily="34" charset="0"/>
              </a:rPr>
              <a:t>обрабатывать и маршрутизировать платежи, а так же сократить затраты на содержание собственных служб расчетов, формирование и обслуживание платежей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349135" y="1453736"/>
            <a:ext cx="11604567" cy="2853825"/>
            <a:chOff x="29719" y="1999876"/>
            <a:chExt cx="9169701" cy="2853825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2283230" y="1999876"/>
              <a:ext cx="6916189" cy="616675"/>
              <a:chOff x="5231477" y="1694107"/>
              <a:chExt cx="6916189" cy="616675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5231477" y="1703953"/>
                <a:ext cx="1529542" cy="60682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Расчет начислений</a:t>
                </a: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6907877" y="1694107"/>
                <a:ext cx="1529542" cy="606829"/>
              </a:xfrm>
              <a:prstGeom prst="rect">
                <a:avLst/>
              </a:prstGeom>
              <a:solidFill>
                <a:srgbClr val="37CD70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Выпуск ЕПД</a:t>
                </a: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10260677" y="1702677"/>
                <a:ext cx="1886989" cy="60682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Учет и обработка платежей</a:t>
                </a: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8584277" y="1702677"/>
                <a:ext cx="1529542" cy="60682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Расщепление платежей</a:t>
                </a:r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2283230" y="3451917"/>
              <a:ext cx="6916189" cy="668354"/>
              <a:chOff x="5231477" y="3638004"/>
              <a:chExt cx="6916189" cy="66835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9539703" y="3639239"/>
                <a:ext cx="2607963" cy="653438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Интеграция с Онлайн кассами (54-ФЗ)</a:t>
                </a: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7863840" y="3645995"/>
                <a:ext cx="1529542" cy="646682"/>
              </a:xfrm>
              <a:prstGeom prst="rect">
                <a:avLst/>
              </a:prstGeom>
              <a:solidFill>
                <a:srgbClr val="37CD70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Работа с должниками</a:t>
                </a: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5231477" y="3638004"/>
                <a:ext cx="2486042" cy="668354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Инфообмен с внешними системами</a:t>
                </a: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2283230" y="2709629"/>
              <a:ext cx="6916189" cy="619763"/>
              <a:chOff x="5331229" y="2698615"/>
              <a:chExt cx="6916189" cy="619763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8684030" y="2698615"/>
                <a:ext cx="1529542" cy="606829"/>
              </a:xfrm>
              <a:prstGeom prst="rect">
                <a:avLst/>
              </a:prstGeom>
              <a:solidFill>
                <a:srgbClr val="37CD70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Справки и отчеты</a:t>
                </a: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10360429" y="2711549"/>
                <a:ext cx="1886989" cy="60682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Паспортный стол</a:t>
                </a: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5331229" y="2711549"/>
                <a:ext cx="1529542" cy="60682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Взаимодействие с ОСЗН</a:t>
                </a: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7007628" y="2704516"/>
                <a:ext cx="1529543" cy="606829"/>
              </a:xfrm>
              <a:prstGeom prst="rect">
                <a:avLst/>
              </a:prstGeom>
              <a:solidFill>
                <a:srgbClr val="37CD70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Пени</a:t>
                </a: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2261063" y="4246871"/>
              <a:ext cx="6938357" cy="606830"/>
              <a:chOff x="5209310" y="4519621"/>
              <a:chExt cx="6938357" cy="606830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5209310" y="4519622"/>
                <a:ext cx="1912549" cy="60682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Интеграция с ГИС ЖКХ</a:t>
                </a: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7220989" y="4519621"/>
                <a:ext cx="2726575" cy="606829"/>
              </a:xfrm>
              <a:prstGeom prst="rect">
                <a:avLst/>
              </a:prstGeom>
              <a:solidFill>
                <a:srgbClr val="37CD70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Личный кабинет Мобильное приложение</a:t>
                </a: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10046695" y="4519622"/>
                <a:ext cx="2100972" cy="60682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Учет показаний счетчиков</a:t>
                </a:r>
              </a:p>
            </p:txBody>
          </p:sp>
        </p:grpSp>
        <p:sp>
          <p:nvSpPr>
            <p:cNvPr id="22" name="Прямоугольник 21"/>
            <p:cNvSpPr/>
            <p:nvPr/>
          </p:nvSpPr>
          <p:spPr>
            <a:xfrm>
              <a:off x="29719" y="2477623"/>
              <a:ext cx="1974534" cy="202139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Основные возможности Облачная платформа начислений за ЖКХ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49135" y="3975159"/>
            <a:ext cx="11879059" cy="3159066"/>
            <a:chOff x="349135" y="3975159"/>
            <a:chExt cx="11879059" cy="2990357"/>
          </a:xfrm>
          <a:solidFill>
            <a:srgbClr val="00B050"/>
          </a:solidFill>
        </p:grpSpPr>
        <p:graphicFrame>
          <p:nvGraphicFramePr>
            <p:cNvPr id="29" name="Схема 28"/>
            <p:cNvGraphicFramePr/>
            <p:nvPr>
              <p:extLst>
                <p:ext uri="{D42A27DB-BD31-4B8C-83A1-F6EECF244321}">
                  <p14:modId xmlns:p14="http://schemas.microsoft.com/office/powerpoint/2010/main" val="3255272675"/>
                </p:ext>
              </p:extLst>
            </p:nvPr>
          </p:nvGraphicFramePr>
          <p:xfrm>
            <a:off x="3317560" y="3975159"/>
            <a:ext cx="8910634" cy="20565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30" name="Схема 29"/>
            <p:cNvGraphicFramePr/>
            <p:nvPr>
              <p:extLst>
                <p:ext uri="{D42A27DB-BD31-4B8C-83A1-F6EECF244321}">
                  <p14:modId xmlns:p14="http://schemas.microsoft.com/office/powerpoint/2010/main" val="4194782237"/>
                </p:ext>
              </p:extLst>
            </p:nvPr>
          </p:nvGraphicFramePr>
          <p:xfrm>
            <a:off x="3317561" y="5125852"/>
            <a:ext cx="8636139" cy="18396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33" name="Прямоугольник 32"/>
            <p:cNvSpPr/>
            <p:nvPr/>
          </p:nvSpPr>
          <p:spPr>
            <a:xfrm>
              <a:off x="349135" y="4467261"/>
              <a:ext cx="2498840" cy="195727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Основные преимущества БРИС ЖКХ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42462" y="65895"/>
            <a:ext cx="1502343" cy="1416289"/>
            <a:chOff x="3496600" y="787938"/>
            <a:chExt cx="1224473" cy="122447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7" name="Овал 36"/>
            <p:cNvSpPr/>
            <p:nvPr/>
          </p:nvSpPr>
          <p:spPr>
            <a:xfrm>
              <a:off x="3496600" y="787938"/>
              <a:ext cx="1224473" cy="1224473"/>
            </a:xfrm>
            <a:prstGeom prst="ellipse">
              <a:avLst/>
            </a:prstGeom>
            <a:solidFill>
              <a:srgbClr val="36ADCD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hueOff val="6366461"/>
                <a:satOff val="10800"/>
                <a:lumOff val="-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Овал 4"/>
            <p:cNvSpPr txBox="1"/>
            <p:nvPr/>
          </p:nvSpPr>
          <p:spPr>
            <a:xfrm>
              <a:off x="3675920" y="967258"/>
              <a:ext cx="865833" cy="8658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accent1">
                      <a:lumMod val="50000"/>
                    </a:schemeClr>
                  </a:solidFill>
                </a:rPr>
                <a:t>БРИС ЖКХ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7597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БРИС ЖКХ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61874" y="365125"/>
            <a:ext cx="91916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300" b="0" spc="-33" baseline="30303">
                <a:solidFill>
                  <a:srgbClr val="3C4A60"/>
                </a:solidFill>
                <a:latin typeface="Fedra Sans Pro Light Light"/>
                <a:ea typeface="Fedra Sans Pro Light Light"/>
                <a:cs typeface="Fedra Sans Pro Light Light"/>
                <a:sym typeface="Fedra Sans Pro Light Light"/>
              </a:defRPr>
            </a:pPr>
            <a:r>
              <a:rPr lang="ru-RU" dirty="0"/>
              <a:t>Это услуга позволяющая получать счет на оплату в </a:t>
            </a:r>
            <a:r>
              <a:rPr lang="ru-RU" dirty="0">
                <a:latin typeface="Fedra Sans Pro Normal Normal"/>
                <a:ea typeface="Fedra Sans Pro Normal Normal"/>
                <a:cs typeface="Fedra Sans Pro Normal Normal"/>
                <a:sym typeface="Fedra Sans Pro Normal Normal"/>
              </a:rPr>
              <a:t>электронном виде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61874" y="650718"/>
            <a:ext cx="70706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Электронный счет позволяет сохранять Информацию на персональном компьютере</a:t>
            </a:r>
          </a:p>
          <a:p>
            <a:r>
              <a:rPr lang="ru-RU" sz="1600" dirty="0"/>
              <a:t>И в мобильном приложении Сбербанка, Таким образом, электронный счет можно получить,</a:t>
            </a:r>
          </a:p>
          <a:p>
            <a:r>
              <a:rPr lang="ru-RU" sz="1600" dirty="0"/>
              <a:t>находясь в любом регионе страны и за рубежом. Также можно получать не только собственный Счет за услуги связи, но и счета родственников, Которым абонент хочет помочь с оплатой услуг.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1688" y="2440026"/>
            <a:ext cx="460796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300" b="0">
                <a:solidFill>
                  <a:srgbClr val="3C4A60"/>
                </a:solidFill>
                <a:latin typeface="Fedra Sans Pro Normal Normal"/>
                <a:ea typeface="Fedra Sans Pro Normal Normal"/>
                <a:cs typeface="Fedra Sans Pro Normal Normal"/>
                <a:sym typeface="Fedra Sans Pro Normal Normal"/>
              </a:defRPr>
            </a:pPr>
            <a:r>
              <a:rPr lang="ru-RU" sz="1300" dirty="0"/>
              <a:t>Электронный счет может быть представлен в виде гистограммы в Сбербанк </a:t>
            </a:r>
            <a:r>
              <a:rPr lang="ru-RU" sz="1300" dirty="0" err="1"/>
              <a:t>онлайне</a:t>
            </a:r>
            <a:r>
              <a:rPr lang="ru-RU" sz="1300" dirty="0"/>
              <a:t> или в виде образа квитанции.</a:t>
            </a:r>
          </a:p>
          <a:p>
            <a:pPr>
              <a:defRPr sz="3300" b="0">
                <a:solidFill>
                  <a:srgbClr val="3C4A60"/>
                </a:solidFill>
                <a:latin typeface="Fedra Sans Pro Normal Normal"/>
                <a:ea typeface="Fedra Sans Pro Normal Normal"/>
                <a:cs typeface="Fedra Sans Pro Normal Normal"/>
                <a:sym typeface="Fedra Sans Pro Normal Normal"/>
              </a:defRPr>
            </a:pPr>
            <a:endParaRPr lang="ru-RU" sz="1300" dirty="0"/>
          </a:p>
          <a:p>
            <a:pPr>
              <a:defRPr sz="3300" b="0">
                <a:solidFill>
                  <a:srgbClr val="3C4A60"/>
                </a:solidFill>
                <a:latin typeface="Fedra Sans Pro Normal Normal"/>
                <a:ea typeface="Fedra Sans Pro Normal Normal"/>
                <a:cs typeface="Fedra Sans Pro Normal Normal"/>
                <a:sym typeface="Fedra Sans Pro Normal Normal"/>
              </a:defRPr>
            </a:pP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</a:rPr>
              <a:t>Для реализации гистограммы необходимо направлять в Банк в реестре задолженности</a:t>
            </a:r>
            <a:r>
              <a:rPr lang="ru-RU" sz="1300" dirty="0"/>
              <a:t> подробную информацию по услугам. Наименования услуг могут быть представлены в реестре по аналогии с названиями в бумажной квитанции. Услуги возможно сгруппировать (Водоотведение, холодная вода, горячая вода, газоснабжение, мусор и пр.)</a:t>
            </a:r>
          </a:p>
          <a:p>
            <a:pPr>
              <a:defRPr sz="3300" b="0">
                <a:solidFill>
                  <a:srgbClr val="3C4A60"/>
                </a:solidFill>
                <a:latin typeface="Fedra Sans Pro Normal Normal"/>
                <a:ea typeface="Fedra Sans Pro Normal Normal"/>
                <a:cs typeface="Fedra Sans Pro Normal Normal"/>
                <a:sym typeface="Fedra Sans Pro Normal Normal"/>
              </a:defRPr>
            </a:pPr>
            <a:endParaRPr lang="ru-RU" sz="1300" dirty="0"/>
          </a:p>
          <a:p>
            <a:pPr>
              <a:defRPr sz="3300" b="0">
                <a:solidFill>
                  <a:srgbClr val="3C4A60"/>
                </a:solidFill>
                <a:latin typeface="Fedra Sans Pro Normal Normal"/>
                <a:ea typeface="Fedra Sans Pro Normal Normal"/>
                <a:cs typeface="Fedra Sans Pro Normal Normal"/>
                <a:sym typeface="Fedra Sans Pro Normal Normal"/>
              </a:defRPr>
            </a:pP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</a:rPr>
              <a:t>Для 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Fedra Sans Pro Normal Normal"/>
                <a:ea typeface="Fedra Sans Pro Normal Normal"/>
                <a:cs typeface="Fedra Sans Pro Normal Normal"/>
              </a:rPr>
              <a:t>отображения образа квитанции достаточно направить в банк в реестре задолженности ссылку https://адрес размещения в хранилище данных квитанции. </a:t>
            </a:r>
            <a:r>
              <a:rPr lang="ru-RU" sz="1300" dirty="0">
                <a:solidFill>
                  <a:srgbClr val="3C4A60"/>
                </a:solidFill>
                <a:latin typeface="Fedra Sans Pro Normal Normal"/>
                <a:ea typeface="Fedra Sans Pro Normal Normal"/>
                <a:cs typeface="Fedra Sans Pro Normal Normal"/>
              </a:rPr>
              <a:t>При отсутствии значения передается пустое поле. https:// - константа. Также необходимо обеспечить антивирусную проверку (защиту) и постоянную доступность технического ресурса, на котором размещаются ссылки на электронные счета. Обеспечить маскирование персональных данных в электронных счетах, а именно ФИО и адреса.</a:t>
            </a:r>
          </a:p>
          <a:p>
            <a:pPr>
              <a:defRPr sz="3300" b="0">
                <a:solidFill>
                  <a:srgbClr val="3C4A60"/>
                </a:solidFill>
                <a:latin typeface="Fedra Sans Pro Normal Normal"/>
                <a:ea typeface="Fedra Sans Pro Normal Normal"/>
                <a:cs typeface="Fedra Sans Pro Normal Normal"/>
                <a:sym typeface="Fedra Sans Pro Normal Normal"/>
              </a:defRPr>
            </a:pPr>
            <a:endParaRPr lang="ru-RU" sz="1200" dirty="0">
              <a:solidFill>
                <a:srgbClr val="3C4A60"/>
              </a:solidFill>
              <a:latin typeface="Fedra Sans Pro Normal Normal"/>
              <a:ea typeface="Fedra Sans Pro Normal Normal"/>
              <a:cs typeface="Fedra Sans Pro Normal Normal"/>
            </a:endParaRPr>
          </a:p>
          <a:p>
            <a:pPr>
              <a:defRPr sz="3300" b="0">
                <a:solidFill>
                  <a:srgbClr val="3C4A60"/>
                </a:solidFill>
                <a:latin typeface="Fedra Sans Pro Normal Normal"/>
                <a:ea typeface="Fedra Sans Pro Normal Normal"/>
                <a:cs typeface="Fedra Sans Pro Normal Normal"/>
                <a:sym typeface="Fedra Sans Pro Normal Normal"/>
              </a:defRPr>
            </a:pPr>
            <a:r>
              <a:rPr lang="ru-RU" sz="1200" dirty="0"/>
              <a:t>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1638" r="2478"/>
          <a:stretch/>
        </p:blipFill>
        <p:spPr>
          <a:xfrm>
            <a:off x="4819650" y="2907458"/>
            <a:ext cx="7372350" cy="3680288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276226" y="294481"/>
            <a:ext cx="1589115" cy="1466850"/>
            <a:chOff x="5152639" y="0"/>
            <a:chExt cx="1224473" cy="122447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Овал 14"/>
            <p:cNvSpPr/>
            <p:nvPr/>
          </p:nvSpPr>
          <p:spPr>
            <a:xfrm>
              <a:off x="5152639" y="0"/>
              <a:ext cx="1224473" cy="1224473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Овал 4"/>
            <p:cNvSpPr txBox="1"/>
            <p:nvPr/>
          </p:nvSpPr>
          <p:spPr>
            <a:xfrm>
              <a:off x="5331959" y="179320"/>
              <a:ext cx="865833" cy="8658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accent1">
                      <a:lumMod val="50000"/>
                    </a:schemeClr>
                  </a:solidFill>
                </a:rPr>
                <a:t>Электронная квитанция</a:t>
              </a:r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202" y="845223"/>
            <a:ext cx="26955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58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2133600" y="238918"/>
            <a:ext cx="9982200" cy="2340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/>
              <a:t>ФИАС</a:t>
            </a:r>
            <a:r>
              <a:rPr lang="ru-RU" sz="1300" dirty="0"/>
              <a:t> – Федеральная информационная адресная система  - единый российский государственный адресный реестр .</a:t>
            </a:r>
          </a:p>
          <a:p>
            <a:pPr marL="0" indent="0">
              <a:buNone/>
            </a:pPr>
            <a:r>
              <a:rPr lang="ru-RU" sz="1300" dirty="0"/>
              <a:t>Создан в 2011 году по распоряжению Правительства РФ. В ФИАС хранятся данные об адресных объектах расположенных на территории России: субъектах федерации, районах, населенных пунктах, улицах, домах и др.</a:t>
            </a:r>
          </a:p>
          <a:p>
            <a:pPr marL="0" indent="0">
              <a:buNone/>
            </a:pPr>
            <a:r>
              <a:rPr lang="ru-RU" sz="1300" dirty="0"/>
              <a:t>База данных общедоступна для скачивания на сайте </a:t>
            </a:r>
            <a:r>
              <a:rPr lang="en-US" sz="1300" dirty="0">
                <a:hlinkClick r:id="rId2"/>
              </a:rPr>
              <a:t>http</a:t>
            </a:r>
            <a:r>
              <a:rPr lang="ru-RU" sz="1300" dirty="0">
                <a:hlinkClick r:id="rId2"/>
              </a:rPr>
              <a:t>://</a:t>
            </a:r>
            <a:r>
              <a:rPr lang="en-US" sz="1300" dirty="0">
                <a:hlinkClick r:id="rId2"/>
              </a:rPr>
              <a:t>fias.nalog.ru/</a:t>
            </a:r>
            <a:r>
              <a:rPr lang="ru-RU" sz="1300" dirty="0"/>
              <a:t> в формате </a:t>
            </a:r>
            <a:r>
              <a:rPr lang="en-US" sz="1300" dirty="0"/>
              <a:t>DBF</a:t>
            </a:r>
            <a:r>
              <a:rPr lang="ru-RU" sz="1300" dirty="0"/>
              <a:t> и</a:t>
            </a:r>
            <a:r>
              <a:rPr lang="en-US" sz="1300" dirty="0"/>
              <a:t> XML</a:t>
            </a:r>
            <a:endParaRPr lang="ru-RU" sz="1300" dirty="0"/>
          </a:p>
          <a:p>
            <a:pPr marL="0" indent="0">
              <a:buNone/>
            </a:pPr>
            <a:r>
              <a:rPr lang="ru-RU" sz="1300" dirty="0"/>
              <a:t>Цель создания ФИАС – «обеспечение в Российской Федерации унификации структуры адресной информации и единообразного наименования входящих в нее элементов, а также обеспечения предоставления государственных и муниципальных услуг».</a:t>
            </a:r>
          </a:p>
          <a:p>
            <a:r>
              <a:rPr lang="ru-RU" sz="1300" b="1" dirty="0"/>
              <a:t>ЕЛС</a:t>
            </a:r>
            <a:r>
              <a:rPr lang="ru-RU" sz="1300" dirty="0"/>
              <a:t> – Единый лицевой счет, присваивается потребителю/абоненту в ГИС ЖКХ (информационная система ЖКХ России), устраняет путаницу и упрощает учет начислений и платежей за ЖКУ. </a:t>
            </a:r>
          </a:p>
          <a:p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1525" y="2468246"/>
            <a:ext cx="109061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spc="-33" baseline="30303" dirty="0">
                <a:solidFill>
                  <a:srgbClr val="3C4A60"/>
                </a:solidFill>
                <a:latin typeface="Fedra Sans Pro Light Light"/>
                <a:ea typeface="Fedra Sans Pro Light Light"/>
                <a:cs typeface="Fedra Sans Pro Light Light"/>
              </a:rPr>
              <a:t>При помощи ЕЛС и ФИАС можно оплатить все начисления за ЖКУ без квитанции и увеличить собираемость платежей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42874" y="4491295"/>
            <a:ext cx="6172201" cy="1951439"/>
            <a:chOff x="215149" y="3102059"/>
            <a:chExt cx="8748463" cy="2343165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149" y="4653136"/>
              <a:ext cx="8748463" cy="792088"/>
            </a:xfrm>
            <a:prstGeom prst="rect">
              <a:avLst/>
            </a:prstGeom>
          </p:spPr>
        </p:pic>
        <p:sp>
          <p:nvSpPr>
            <p:cNvPr id="12" name="Выгнутая влево стрелка 11"/>
            <p:cNvSpPr/>
            <p:nvPr/>
          </p:nvSpPr>
          <p:spPr bwMode="auto">
            <a:xfrm rot="1952802">
              <a:off x="1607156" y="3805156"/>
              <a:ext cx="792088" cy="720080"/>
            </a:xfrm>
            <a:prstGeom prst="curved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endParaRPr>
            </a:p>
          </p:txBody>
        </p:sp>
        <p:sp>
          <p:nvSpPr>
            <p:cNvPr id="13" name="Выгнутая влево стрелка 12"/>
            <p:cNvSpPr/>
            <p:nvPr/>
          </p:nvSpPr>
          <p:spPr bwMode="auto">
            <a:xfrm rot="19332769" flipH="1">
              <a:off x="4498754" y="3808953"/>
              <a:ext cx="720080" cy="712484"/>
            </a:xfrm>
            <a:prstGeom prst="curved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19672" y="3102059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ЕЛС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63988" y="3102059"/>
              <a:ext cx="1188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ФИАС</a:t>
              </a: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42874" y="3285169"/>
            <a:ext cx="60864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Реализовать сервис можно путем передачи в Банк данных: в текущем формате реестра начислений (задолженности) направляемого в Банк добавляем второе и третье поле ЕЛС и ФИАС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325" y="3285169"/>
            <a:ext cx="5610225" cy="3204435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257491" y="238918"/>
            <a:ext cx="1752600" cy="1647032"/>
            <a:chOff x="6827736" y="808590"/>
            <a:chExt cx="1224473" cy="122447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0" name="Овал 19"/>
            <p:cNvSpPr/>
            <p:nvPr/>
          </p:nvSpPr>
          <p:spPr>
            <a:xfrm>
              <a:off x="6827736" y="808590"/>
              <a:ext cx="1224473" cy="1224473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061077"/>
                <a:satOff val="1800"/>
                <a:lumOff val="-65"/>
                <a:alphaOff val="0"/>
              </a:schemeClr>
            </a:fillRef>
            <a:effectRef idx="2">
              <a:schemeClr val="accent2">
                <a:hueOff val="1061077"/>
                <a:satOff val="1800"/>
                <a:lumOff val="-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Овал 4"/>
            <p:cNvSpPr txBox="1"/>
            <p:nvPr/>
          </p:nvSpPr>
          <p:spPr>
            <a:xfrm>
              <a:off x="7007056" y="987910"/>
              <a:ext cx="865833" cy="8658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accent1">
                      <a:lumMod val="50000"/>
                    </a:schemeClr>
                  </a:solidFill>
                </a:rPr>
                <a:t>Поиск начислений по адресу или единому лицевому счету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8536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25207" y="293683"/>
            <a:ext cx="1817917" cy="1754191"/>
            <a:chOff x="3402134" y="2956417"/>
            <a:chExt cx="1311734" cy="131173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Овал 6"/>
            <p:cNvSpPr/>
            <p:nvPr/>
          </p:nvSpPr>
          <p:spPr>
            <a:xfrm>
              <a:off x="3402134" y="2956417"/>
              <a:ext cx="1311734" cy="1311734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5093169"/>
                <a:satOff val="8640"/>
                <a:lumOff val="-314"/>
                <a:alphaOff val="0"/>
              </a:schemeClr>
            </a:fillRef>
            <a:effectRef idx="2">
              <a:schemeClr val="accent2">
                <a:hueOff val="5093169"/>
                <a:satOff val="8640"/>
                <a:lumOff val="-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Овал 4"/>
            <p:cNvSpPr txBox="1"/>
            <p:nvPr/>
          </p:nvSpPr>
          <p:spPr>
            <a:xfrm>
              <a:off x="3594233" y="3148516"/>
              <a:ext cx="927536" cy="9275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accent1">
                      <a:lumMod val="50000"/>
                    </a:schemeClr>
                  </a:solidFill>
                </a:rPr>
                <a:t>ЕПД с ДШК (двухмерный штрих-код )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495549" y="644156"/>
            <a:ext cx="9401259" cy="1241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-33" baseline="30303" dirty="0">
                <a:solidFill>
                  <a:srgbClr val="3C4A60"/>
                </a:solidFill>
                <a:latin typeface="Fedra Sans Pro Light Light"/>
                <a:ea typeface="Fedra Sans Pro Light Light"/>
                <a:cs typeface="Fedra Sans Pro Light Light"/>
              </a:rPr>
              <a:t>Штриховой код — графическая информация, наносимая на поверхность, маркировку или упаковку изделий, представляющая возможность считывания её техническими средствами — последовательность чёрных и белых полос либо других геометрических фигур.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20862" y="2434673"/>
            <a:ext cx="7028565" cy="2318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-33" baseline="30303" dirty="0">
                <a:solidFill>
                  <a:srgbClr val="3C4A60"/>
                </a:solidFill>
                <a:latin typeface="Fedra Sans Pro Light Light"/>
                <a:ea typeface="Fedra Sans Pro Light Light"/>
                <a:cs typeface="Fedra Sans Pro Light Light"/>
              </a:rPr>
              <a:t>Штрих-код нужен для: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n w="0"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Автоматизации ввода реквизитов платежных документов в точках оплаты плательщиками — физическими лицами, в том числе и в удаленных каналах приема платежей (УС, МП СБОЛ).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n w="0"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Существующие системы автоматического ввода платежных реквизитов позволяют не только избежать ошибок ввода, но и практически мгновенно проверять достаточность и корректность указанных в документе реквизитов.</a:t>
            </a:r>
            <a:r>
              <a:rPr lang="ru-RU" dirty="0">
                <a:ln w="0"/>
                <a:latin typeface="Times New Roman" panose="02020603050405020304" pitchFamily="18" charset="0"/>
              </a:rPr>
              <a:t> </a:t>
            </a: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120" y="4846003"/>
            <a:ext cx="1683126" cy="165574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211" y="2826519"/>
            <a:ext cx="3638944" cy="159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34165" y="4935209"/>
            <a:ext cx="70706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Размещение ДШК на ЕПД осуществляется при формировании квитанции из биллингового ПО, например БРИС ЖКХ, а так же иным удобным способом,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т.ч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по средствам использования Банковского инструмента для создания карточек и квитанций с ДШК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480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4788" y="1580587"/>
            <a:ext cx="9553575" cy="15652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300" spc="-33" baseline="30303" dirty="0">
                <a:solidFill>
                  <a:srgbClr val="3C4A60"/>
                </a:solidFill>
                <a:latin typeface="Fedra Sans Pro Light Light"/>
                <a:ea typeface="Fedra Sans Pro Light Light"/>
                <a:cs typeface="Fedra Sans Pro Light Light"/>
              </a:rPr>
              <a:t>В процесс передачи показаний счетчиков по услуге можно попасть из 4-х точек входа:</a:t>
            </a:r>
          </a:p>
          <a:p>
            <a:pPr lvl="0"/>
            <a:r>
              <a:rPr lang="ru-RU" sz="1800" dirty="0"/>
              <a:t>Глобальный поиск</a:t>
            </a:r>
          </a:p>
          <a:p>
            <a:pPr lvl="0"/>
            <a:r>
              <a:rPr lang="ru-RU" sz="1800" dirty="0"/>
              <a:t>Поиск в каталоге Платежи </a:t>
            </a:r>
            <a:r>
              <a:rPr lang="ru-RU" sz="1800" dirty="0">
                <a:sym typeface="Wingdings" panose="05000000000000000000" pitchFamily="2" charset="2"/>
              </a:rPr>
              <a:t></a:t>
            </a:r>
            <a:r>
              <a:rPr lang="ru-RU" sz="1800" dirty="0"/>
              <a:t> ЖКХ и домашний телефон</a:t>
            </a:r>
          </a:p>
          <a:p>
            <a:pPr lvl="0"/>
            <a:r>
              <a:rPr lang="ru-RU" sz="1800" dirty="0"/>
              <a:t>Карточка услуги</a:t>
            </a:r>
          </a:p>
          <a:p>
            <a:pPr lvl="0"/>
            <a:r>
              <a:rPr lang="ru-RU" sz="1800" dirty="0"/>
              <a:t>Статусный экран платежа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09549" y="152400"/>
            <a:ext cx="1800225" cy="1673225"/>
            <a:chOff x="7217687" y="2590799"/>
            <a:chExt cx="1224473" cy="122447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Овал 4"/>
            <p:cNvSpPr/>
            <p:nvPr/>
          </p:nvSpPr>
          <p:spPr>
            <a:xfrm>
              <a:off x="7217687" y="2590799"/>
              <a:ext cx="1224473" cy="1224473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122154"/>
                <a:satOff val="3600"/>
                <a:lumOff val="-131"/>
                <a:alphaOff val="0"/>
              </a:schemeClr>
            </a:fillRef>
            <a:effectRef idx="2">
              <a:schemeClr val="accent2">
                <a:hueOff val="2122154"/>
                <a:satOff val="3600"/>
                <a:lumOff val="-13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 txBox="1"/>
            <p:nvPr/>
          </p:nvSpPr>
          <p:spPr>
            <a:xfrm>
              <a:off x="7397007" y="2770119"/>
              <a:ext cx="865833" cy="8658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accent1">
                      <a:lumMod val="50000"/>
                    </a:schemeClr>
                  </a:solidFill>
                </a:rPr>
                <a:t>Передача показаний приборов учета в </a:t>
              </a:r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</a:rPr>
                <a:t>Сбербанк онлайн</a:t>
              </a:r>
              <a:endParaRPr lang="ru-RU" sz="1400" b="1" kern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374788" y="105387"/>
            <a:ext cx="9147399" cy="2380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50"/>
              </a:spcBef>
              <a:spcAft>
                <a:spcPts val="0"/>
              </a:spcAft>
            </a:pPr>
            <a:r>
              <a:rPr lang="ru-RU" dirty="0"/>
              <a:t>В Банке реализована возможность передачи показаний счетчиков в СБОЛ (электричество, водоснабжение, отопление, газ и др.) отдельно от операции совершения платежа. Ранее передать показания счетчиков можно было только в сценарии платежа. </a:t>
            </a:r>
          </a:p>
          <a:p>
            <a:pPr>
              <a:spcBef>
                <a:spcPts val="75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Для реализации сервиса необходимо передать в Банк реестр установленного формата с данными о счетчиках.</a:t>
            </a:r>
          </a:p>
          <a:p>
            <a:pPr>
              <a:spcBef>
                <a:spcPts val="750"/>
              </a:spcBef>
              <a:spcAft>
                <a:spcPts val="0"/>
              </a:spcAft>
            </a:pPr>
            <a:endParaRPr lang="ru-RU" dirty="0"/>
          </a:p>
          <a:p>
            <a:pPr>
              <a:spcBef>
                <a:spcPts val="750"/>
              </a:spcBef>
              <a:spcAft>
                <a:spcPts val="0"/>
              </a:spcAft>
            </a:pPr>
            <a:endParaRPr lang="ru-RU" dirty="0"/>
          </a:p>
          <a:p>
            <a:pPr>
              <a:spcBef>
                <a:spcPts val="750"/>
              </a:spcBef>
              <a:spcAft>
                <a:spcPts val="0"/>
              </a:spcAft>
            </a:pP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109855" y="3257529"/>
            <a:ext cx="5723890" cy="359981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54" y="3257528"/>
            <a:ext cx="1659255" cy="35998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237" y="3258185"/>
            <a:ext cx="1659255" cy="35998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520" y="3257526"/>
            <a:ext cx="1659255" cy="35998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48294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"/>
          <a:srcRect b="39599"/>
          <a:stretch/>
        </p:blipFill>
        <p:spPr>
          <a:xfrm>
            <a:off x="1920118" y="1011297"/>
            <a:ext cx="3895384" cy="2330787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50450" y="79251"/>
            <a:ext cx="10482823" cy="816696"/>
          </a:xfrm>
          <a:prstGeom prst="rect">
            <a:avLst/>
          </a:prstGeom>
        </p:spPr>
        <p:txBody>
          <a:bodyPr/>
          <a:lstStyle>
            <a:lvl1pPr algn="l" defTabSz="599029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99" b="1" dirty="0">
                <a:solidFill>
                  <a:srgbClr val="E7E6E6">
                    <a:lumMod val="25000"/>
                  </a:srgbClr>
                </a:solidFill>
                <a:ea typeface="Arial Narrow" charset="0"/>
                <a:cs typeface="Arial Narrow" charset="0"/>
              </a:rPr>
              <a:t>О продукте</a:t>
            </a:r>
          </a:p>
        </p:txBody>
      </p:sp>
      <p:sp>
        <p:nvSpPr>
          <p:cNvPr id="1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96022" y="6411655"/>
            <a:ext cx="2776741" cy="365125"/>
          </a:xfrm>
        </p:spPr>
        <p:txBody>
          <a:bodyPr/>
          <a:lstStyle/>
          <a:p>
            <a:fld id="{E08C3E89-1B5F-4046-AEEA-E6F2AB85BE13}" type="slidenum">
              <a:rPr lang="ru-RU" smtClean="0">
                <a:solidFill>
                  <a:srgbClr val="4C4C4C">
                    <a:tint val="75000"/>
                  </a:srgbClr>
                </a:solidFill>
              </a:rPr>
              <a:pPr/>
              <a:t>9</a:t>
            </a:fld>
            <a:endParaRPr lang="ru-RU" dirty="0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2622" y="1045896"/>
            <a:ext cx="5557474" cy="1323231"/>
          </a:xfrm>
          <a:prstGeom prst="rect">
            <a:avLst/>
          </a:prstGeom>
        </p:spPr>
        <p:txBody>
          <a:bodyPr wrap="square" lIns="91229" tIns="45617" rIns="91229" bIns="45617">
            <a:spAutoFit/>
          </a:bodyPr>
          <a:lstStyle/>
          <a:p>
            <a:pPr algn="just"/>
            <a:r>
              <a:rPr lang="ru-RU" sz="2000" dirty="0">
                <a:solidFill>
                  <a:srgbClr val="4C4C4C"/>
                </a:solidFill>
              </a:rPr>
              <a:t>Полноценный и централизованный платежный сервис от Сбербанка для организации приема платежей в пользу поставщиков услуг ЖКХ, образования, интернет, бюджет и т.д.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45DA28D7-5879-ED45-BA21-9DC393E90354}"/>
              </a:ext>
            </a:extLst>
          </p:cNvPr>
          <p:cNvCxnSpPr/>
          <p:nvPr/>
        </p:nvCxnSpPr>
        <p:spPr>
          <a:xfrm flipH="1">
            <a:off x="1007016" y="4926499"/>
            <a:ext cx="9873242" cy="1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  <p:pic>
        <p:nvPicPr>
          <p:cNvPr id="110" name="Picture 2" descr="http://www.elprof03.ru/images/newspost_images/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9285">
            <a:off x="8301286" y="5710885"/>
            <a:ext cx="580498" cy="42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TextBox 110"/>
          <p:cNvSpPr txBox="1"/>
          <p:nvPr/>
        </p:nvSpPr>
        <p:spPr>
          <a:xfrm>
            <a:off x="8944462" y="5757594"/>
            <a:ext cx="3323328" cy="285540"/>
          </a:xfrm>
          <a:prstGeom prst="rect">
            <a:avLst/>
          </a:prstGeom>
          <a:noFill/>
        </p:spPr>
        <p:txBody>
          <a:bodyPr wrap="square" lIns="115179" tIns="57589" rIns="115179" bIns="57589" rtlCol="0">
            <a:spAutoFit/>
          </a:bodyPr>
          <a:lstStyle>
            <a:defPPr>
              <a:defRPr lang="ru-RU"/>
            </a:defPPr>
            <a:lvl1pPr>
              <a:defRPr sz="1600">
                <a:latin typeface="Calibri" panose="020F0502020204030204" pitchFamily="34" charset="0"/>
              </a:defRPr>
            </a:lvl1pPr>
          </a:lstStyle>
          <a:p>
            <a:r>
              <a:rPr lang="ru-RU" sz="1100" dirty="0">
                <a:solidFill>
                  <a:srgbClr val="4C4C4C"/>
                </a:solidFill>
              </a:rPr>
              <a:t>Единая масштабируемая система</a:t>
            </a:r>
          </a:p>
        </p:txBody>
      </p:sp>
      <p:pic>
        <p:nvPicPr>
          <p:cNvPr id="108" name="Picture 4" descr="http://i.ytimg.com/vi/tGk1HESKleg/h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56" y="5762767"/>
            <a:ext cx="444950" cy="32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TextBox 108"/>
          <p:cNvSpPr txBox="1"/>
          <p:nvPr/>
        </p:nvSpPr>
        <p:spPr>
          <a:xfrm>
            <a:off x="1614722" y="5711463"/>
            <a:ext cx="2999539" cy="285540"/>
          </a:xfrm>
          <a:prstGeom prst="rect">
            <a:avLst/>
          </a:prstGeom>
          <a:noFill/>
        </p:spPr>
        <p:txBody>
          <a:bodyPr wrap="square" lIns="115179" tIns="57589" rIns="115179" bIns="57589" rtlCol="0">
            <a:spAutoFit/>
          </a:bodyPr>
          <a:lstStyle>
            <a:defPPr>
              <a:defRPr lang="ru-RU"/>
            </a:defPPr>
            <a:lvl1pPr>
              <a:defRPr sz="1600">
                <a:latin typeface="Calibri" panose="020F0502020204030204" pitchFamily="34" charset="0"/>
              </a:defRPr>
            </a:lvl1pPr>
          </a:lstStyle>
          <a:p>
            <a:r>
              <a:rPr lang="ru-RU" sz="1100" dirty="0">
                <a:solidFill>
                  <a:srgbClr val="4C4C4C"/>
                </a:solidFill>
              </a:rPr>
              <a:t>Дружелюбный интерфейс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155401" y="5143299"/>
            <a:ext cx="395657" cy="542018"/>
            <a:chOff x="722544" y="4745311"/>
            <a:chExt cx="395749" cy="542143"/>
          </a:xfrm>
        </p:grpSpPr>
        <p:pic>
          <p:nvPicPr>
            <p:cNvPr id="105" name="Picture 4" descr="https://cdn1.iconfinder.com/data/icons/ColoBrush_Pack/256/carto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184" y="4896194"/>
              <a:ext cx="313444" cy="305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Изображение" descr="Изображение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3520" y="4745311"/>
              <a:ext cx="384773" cy="28695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07" name="Изображение" descr="Изображение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2544" y="5136148"/>
              <a:ext cx="155015" cy="1513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4" name="TextBox 103"/>
          <p:cNvSpPr txBox="1"/>
          <p:nvPr/>
        </p:nvSpPr>
        <p:spPr>
          <a:xfrm>
            <a:off x="1614722" y="5146018"/>
            <a:ext cx="2999541" cy="285540"/>
          </a:xfrm>
          <a:prstGeom prst="rect">
            <a:avLst/>
          </a:prstGeom>
          <a:noFill/>
        </p:spPr>
        <p:txBody>
          <a:bodyPr wrap="square" lIns="115179" tIns="57589" rIns="115179" bIns="57589" rtlCol="0">
            <a:spAutoFit/>
          </a:bodyPr>
          <a:lstStyle>
            <a:defPPr>
              <a:defRPr lang="ru-RU"/>
            </a:defPPr>
            <a:lvl1pPr>
              <a:defRPr sz="1600">
                <a:latin typeface="Calibri" panose="020F0502020204030204" pitchFamily="34" charset="0"/>
              </a:defRPr>
            </a:lvl1pPr>
          </a:lstStyle>
          <a:p>
            <a:r>
              <a:rPr lang="ru-RU" sz="1100" dirty="0">
                <a:solidFill>
                  <a:srgbClr val="4C4C4C"/>
                </a:solidFill>
              </a:rPr>
              <a:t>Коробочное решение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927698" y="5146018"/>
            <a:ext cx="3726462" cy="285540"/>
          </a:xfrm>
          <a:prstGeom prst="rect">
            <a:avLst/>
          </a:prstGeom>
          <a:noFill/>
        </p:spPr>
        <p:txBody>
          <a:bodyPr wrap="square" lIns="115179" tIns="57589" rIns="115179" bIns="57589" rtlCol="0">
            <a:spAutoFit/>
          </a:bodyPr>
          <a:lstStyle>
            <a:defPPr>
              <a:defRPr lang="ru-RU"/>
            </a:defPPr>
            <a:lvl1pPr>
              <a:defRPr sz="1600">
                <a:latin typeface="Calibri" panose="020F0502020204030204" pitchFamily="34" charset="0"/>
              </a:defRPr>
            </a:lvl1pPr>
          </a:lstStyle>
          <a:p>
            <a:r>
              <a:rPr lang="ru-RU" sz="1100" dirty="0">
                <a:solidFill>
                  <a:srgbClr val="4C4C4C"/>
                </a:solidFill>
              </a:rPr>
              <a:t>Интеграция с ПО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8293397" y="5091431"/>
            <a:ext cx="493929" cy="444973"/>
            <a:chOff x="7948269" y="4715832"/>
            <a:chExt cx="494043" cy="445076"/>
          </a:xfrm>
        </p:grpSpPr>
        <p:sp>
          <p:nvSpPr>
            <p:cNvPr id="101" name="Freeform 15">
              <a:extLst>
                <a:ext uri="{FF2B5EF4-FFF2-40B4-BE49-F238E27FC236}">
                  <a16:creationId xmlns:a16="http://schemas.microsoft.com/office/drawing/2014/main" id="{DC8E29E2-D61C-734D-BA85-AED7017AD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8269" y="4715832"/>
              <a:ext cx="494043" cy="445076"/>
            </a:xfrm>
            <a:custGeom>
              <a:avLst/>
              <a:gdLst>
                <a:gd name="T0" fmla="*/ 3032 w 3321"/>
                <a:gd name="T1" fmla="*/ 1245 h 3320"/>
                <a:gd name="T2" fmla="*/ 3070 w 3321"/>
                <a:gd name="T3" fmla="*/ 805 h 3320"/>
                <a:gd name="T4" fmla="*/ 2552 w 3321"/>
                <a:gd name="T5" fmla="*/ 260 h 3320"/>
                <a:gd name="T6" fmla="*/ 2074 w 3321"/>
                <a:gd name="T7" fmla="*/ 113 h 3320"/>
                <a:gd name="T8" fmla="*/ 1665 w 3321"/>
                <a:gd name="T9" fmla="*/ 0 h 3320"/>
                <a:gd name="T10" fmla="*/ 1256 w 3321"/>
                <a:gd name="T11" fmla="*/ 74 h 3320"/>
                <a:gd name="T12" fmla="*/ 860 w 3321"/>
                <a:gd name="T13" fmla="*/ 272 h 3320"/>
                <a:gd name="T14" fmla="*/ 265 w 3321"/>
                <a:gd name="T15" fmla="*/ 765 h 3320"/>
                <a:gd name="T16" fmla="*/ 288 w 3321"/>
                <a:gd name="T17" fmla="*/ 1245 h 3320"/>
                <a:gd name="T18" fmla="*/ 38 w 3321"/>
                <a:gd name="T19" fmla="*/ 1304 h 3320"/>
                <a:gd name="T20" fmla="*/ 114 w 3321"/>
                <a:gd name="T21" fmla="*/ 2074 h 3320"/>
                <a:gd name="T22" fmla="*/ 252 w 3321"/>
                <a:gd name="T23" fmla="*/ 2512 h 3320"/>
                <a:gd name="T24" fmla="*/ 806 w 3321"/>
                <a:gd name="T25" fmla="*/ 3068 h 3320"/>
                <a:gd name="T26" fmla="*/ 1246 w 3321"/>
                <a:gd name="T27" fmla="*/ 3205 h 3320"/>
                <a:gd name="T28" fmla="*/ 2015 w 3321"/>
                <a:gd name="T29" fmla="*/ 3281 h 3320"/>
                <a:gd name="T30" fmla="*/ 2074 w 3321"/>
                <a:gd name="T31" fmla="*/ 3031 h 3320"/>
                <a:gd name="T32" fmla="*/ 2555 w 3321"/>
                <a:gd name="T33" fmla="*/ 3056 h 3320"/>
                <a:gd name="T34" fmla="*/ 3047 w 3321"/>
                <a:gd name="T35" fmla="*/ 2460 h 3320"/>
                <a:gd name="T36" fmla="*/ 3246 w 3321"/>
                <a:gd name="T37" fmla="*/ 2064 h 3320"/>
                <a:gd name="T38" fmla="*/ 2975 w 3321"/>
                <a:gd name="T39" fmla="*/ 1923 h 3320"/>
                <a:gd name="T40" fmla="*/ 2772 w 3321"/>
                <a:gd name="T41" fmla="*/ 2296 h 3320"/>
                <a:gd name="T42" fmla="*/ 2897 w 3321"/>
                <a:gd name="T43" fmla="*/ 2522 h 3320"/>
                <a:gd name="T44" fmla="*/ 2312 w 3321"/>
                <a:gd name="T45" fmla="*/ 2763 h 3320"/>
                <a:gd name="T46" fmla="*/ 1934 w 3321"/>
                <a:gd name="T47" fmla="*/ 2936 h 3320"/>
                <a:gd name="T48" fmla="*/ 1396 w 3321"/>
                <a:gd name="T49" fmla="*/ 2974 h 3320"/>
                <a:gd name="T50" fmla="*/ 1009 w 3321"/>
                <a:gd name="T51" fmla="*/ 2763 h 3320"/>
                <a:gd name="T52" fmla="*/ 797 w 3321"/>
                <a:gd name="T53" fmla="*/ 2896 h 3320"/>
                <a:gd name="T54" fmla="*/ 556 w 3321"/>
                <a:gd name="T55" fmla="*/ 2310 h 3320"/>
                <a:gd name="T56" fmla="*/ 346 w 3321"/>
                <a:gd name="T57" fmla="*/ 1923 h 3320"/>
                <a:gd name="T58" fmla="*/ 345 w 3321"/>
                <a:gd name="T59" fmla="*/ 1396 h 3320"/>
                <a:gd name="T60" fmla="*/ 556 w 3321"/>
                <a:gd name="T61" fmla="*/ 1008 h 3320"/>
                <a:gd name="T62" fmla="*/ 797 w 3321"/>
                <a:gd name="T63" fmla="*/ 422 h 3320"/>
                <a:gd name="T64" fmla="*/ 1009 w 3321"/>
                <a:gd name="T65" fmla="*/ 555 h 3320"/>
                <a:gd name="T66" fmla="*/ 1396 w 3321"/>
                <a:gd name="T67" fmla="*/ 344 h 3320"/>
                <a:gd name="T68" fmla="*/ 1924 w 3321"/>
                <a:gd name="T69" fmla="*/ 344 h 3320"/>
                <a:gd name="T70" fmla="*/ 2311 w 3321"/>
                <a:gd name="T71" fmla="*/ 555 h 3320"/>
                <a:gd name="T72" fmla="*/ 2897 w 3321"/>
                <a:gd name="T73" fmla="*/ 796 h 3320"/>
                <a:gd name="T74" fmla="*/ 2764 w 3321"/>
                <a:gd name="T75" fmla="*/ 1008 h 3320"/>
                <a:gd name="T76" fmla="*/ 2975 w 3321"/>
                <a:gd name="T77" fmla="*/ 1396 h 3320"/>
                <a:gd name="T78" fmla="*/ 1076 w 3321"/>
                <a:gd name="T79" fmla="*/ 647 h 3320"/>
                <a:gd name="T80" fmla="*/ 2672 w 3321"/>
                <a:gd name="T81" fmla="*/ 2243 h 3320"/>
                <a:gd name="T82" fmla="*/ 1661 w 3321"/>
                <a:gd name="T83" fmla="*/ 2677 h 3320"/>
                <a:gd name="T84" fmla="*/ 1661 w 3321"/>
                <a:gd name="T85" fmla="*/ 641 h 3320"/>
                <a:gd name="T86" fmla="*/ 2169 w 3321"/>
                <a:gd name="T87" fmla="*/ 2541 h 3320"/>
                <a:gd name="T88" fmla="*/ 1416 w 3321"/>
                <a:gd name="T89" fmla="*/ 788 h 3320"/>
                <a:gd name="T90" fmla="*/ 2296 w 3321"/>
                <a:gd name="T91" fmla="*/ 1048 h 3320"/>
                <a:gd name="T92" fmla="*/ 2183 w 3321"/>
                <a:gd name="T93" fmla="*/ 1113 h 3320"/>
                <a:gd name="T94" fmla="*/ 1437 w 3321"/>
                <a:gd name="T95" fmla="*/ 936 h 3320"/>
                <a:gd name="T96" fmla="*/ 1101 w 3321"/>
                <a:gd name="T97" fmla="*/ 985 h 3320"/>
                <a:gd name="T98" fmla="*/ 1247 w 3321"/>
                <a:gd name="T99" fmla="*/ 897 h 3320"/>
                <a:gd name="T100" fmla="*/ 1214 w 3321"/>
                <a:gd name="T101" fmla="*/ 1050 h 3320"/>
                <a:gd name="T102" fmla="*/ 2110 w 3321"/>
                <a:gd name="T103" fmla="*/ 2399 h 3320"/>
                <a:gd name="T104" fmla="*/ 1661 w 3321"/>
                <a:gd name="T105" fmla="*/ 2564 h 3320"/>
                <a:gd name="T106" fmla="*/ 1095 w 3321"/>
                <a:gd name="T107" fmla="*/ 2234 h 3320"/>
                <a:gd name="T108" fmla="*/ 1661 w 3321"/>
                <a:gd name="T109" fmla="*/ 2413 h 3320"/>
                <a:gd name="T110" fmla="*/ 2102 w 3321"/>
                <a:gd name="T111" fmla="*/ 2365 h 3320"/>
                <a:gd name="T112" fmla="*/ 2252 w 3321"/>
                <a:gd name="T113" fmla="*/ 2343 h 3320"/>
                <a:gd name="T114" fmla="*/ 2137 w 3321"/>
                <a:gd name="T115" fmla="*/ 2324 h 3320"/>
                <a:gd name="T116" fmla="*/ 2224 w 3321"/>
                <a:gd name="T117" fmla="*/ 2192 h 3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21" h="3320">
                  <a:moveTo>
                    <a:pt x="3282" y="1304"/>
                  </a:moveTo>
                  <a:lnTo>
                    <a:pt x="3282" y="1304"/>
                  </a:lnTo>
                  <a:cubicBezTo>
                    <a:pt x="3280" y="1296"/>
                    <a:pt x="3277" y="1289"/>
                    <a:pt x="3273" y="1282"/>
                  </a:cubicBezTo>
                  <a:cubicBezTo>
                    <a:pt x="3266" y="1269"/>
                    <a:pt x="3258" y="1262"/>
                    <a:pt x="3246" y="1255"/>
                  </a:cubicBezTo>
                  <a:cubicBezTo>
                    <a:pt x="3234" y="1248"/>
                    <a:pt x="3222" y="1245"/>
                    <a:pt x="3208" y="1245"/>
                  </a:cubicBezTo>
                  <a:cubicBezTo>
                    <a:pt x="3207" y="1245"/>
                    <a:pt x="3207" y="1245"/>
                    <a:pt x="3206" y="1245"/>
                  </a:cubicBezTo>
                  <a:lnTo>
                    <a:pt x="3032" y="1245"/>
                  </a:lnTo>
                  <a:lnTo>
                    <a:pt x="3032" y="1245"/>
                  </a:lnTo>
                  <a:cubicBezTo>
                    <a:pt x="3003" y="1149"/>
                    <a:pt x="2971" y="1071"/>
                    <a:pt x="2923" y="983"/>
                  </a:cubicBezTo>
                  <a:lnTo>
                    <a:pt x="3047" y="859"/>
                  </a:lnTo>
                  <a:lnTo>
                    <a:pt x="3047" y="859"/>
                  </a:lnTo>
                  <a:cubicBezTo>
                    <a:pt x="3052" y="854"/>
                    <a:pt x="3056" y="850"/>
                    <a:pt x="3060" y="843"/>
                  </a:cubicBezTo>
                  <a:cubicBezTo>
                    <a:pt x="3066" y="831"/>
                    <a:pt x="3070" y="820"/>
                    <a:pt x="3070" y="806"/>
                  </a:cubicBezTo>
                  <a:lnTo>
                    <a:pt x="3070" y="805"/>
                  </a:lnTo>
                  <a:lnTo>
                    <a:pt x="3070" y="805"/>
                  </a:lnTo>
                  <a:cubicBezTo>
                    <a:pt x="3070" y="791"/>
                    <a:pt x="3066" y="780"/>
                    <a:pt x="3060" y="768"/>
                  </a:cubicBezTo>
                  <a:cubicBezTo>
                    <a:pt x="3059" y="767"/>
                    <a:pt x="3058" y="766"/>
                    <a:pt x="3058" y="765"/>
                  </a:cubicBezTo>
                  <a:lnTo>
                    <a:pt x="3058" y="765"/>
                  </a:lnTo>
                  <a:cubicBezTo>
                    <a:pt x="2921" y="553"/>
                    <a:pt x="2766" y="398"/>
                    <a:pt x="2555" y="262"/>
                  </a:cubicBezTo>
                  <a:lnTo>
                    <a:pt x="2555" y="262"/>
                  </a:lnTo>
                  <a:cubicBezTo>
                    <a:pt x="2554" y="261"/>
                    <a:pt x="2553" y="261"/>
                    <a:pt x="2552" y="260"/>
                  </a:cubicBezTo>
                  <a:cubicBezTo>
                    <a:pt x="2540" y="253"/>
                    <a:pt x="2528" y="250"/>
                    <a:pt x="2514" y="250"/>
                  </a:cubicBezTo>
                  <a:cubicBezTo>
                    <a:pt x="2500" y="250"/>
                    <a:pt x="2488" y="253"/>
                    <a:pt x="2476" y="260"/>
                  </a:cubicBezTo>
                  <a:cubicBezTo>
                    <a:pt x="2470" y="263"/>
                    <a:pt x="2466" y="267"/>
                    <a:pt x="2461" y="272"/>
                  </a:cubicBezTo>
                  <a:lnTo>
                    <a:pt x="2336" y="396"/>
                  </a:lnTo>
                  <a:lnTo>
                    <a:pt x="2336" y="396"/>
                  </a:lnTo>
                  <a:cubicBezTo>
                    <a:pt x="2248" y="349"/>
                    <a:pt x="2170" y="316"/>
                    <a:pt x="2074" y="287"/>
                  </a:cubicBezTo>
                  <a:lnTo>
                    <a:pt x="2074" y="113"/>
                  </a:lnTo>
                  <a:lnTo>
                    <a:pt x="2074" y="113"/>
                  </a:lnTo>
                  <a:cubicBezTo>
                    <a:pt x="2074" y="112"/>
                    <a:pt x="2074" y="112"/>
                    <a:pt x="2074" y="111"/>
                  </a:cubicBezTo>
                  <a:cubicBezTo>
                    <a:pt x="2074" y="97"/>
                    <a:pt x="2071" y="86"/>
                    <a:pt x="2064" y="74"/>
                  </a:cubicBezTo>
                  <a:cubicBezTo>
                    <a:pt x="2057" y="62"/>
                    <a:pt x="2049" y="53"/>
                    <a:pt x="2037" y="46"/>
                  </a:cubicBezTo>
                  <a:cubicBezTo>
                    <a:pt x="2030" y="42"/>
                    <a:pt x="2023" y="39"/>
                    <a:pt x="2015" y="38"/>
                  </a:cubicBezTo>
                  <a:lnTo>
                    <a:pt x="2015" y="38"/>
                  </a:lnTo>
                  <a:cubicBezTo>
                    <a:pt x="1894" y="11"/>
                    <a:pt x="1789" y="0"/>
                    <a:pt x="1665" y="0"/>
                  </a:cubicBezTo>
                  <a:cubicBezTo>
                    <a:pt x="1663" y="0"/>
                    <a:pt x="1662" y="0"/>
                    <a:pt x="1661" y="0"/>
                  </a:cubicBezTo>
                  <a:lnTo>
                    <a:pt x="1661" y="0"/>
                  </a:lnTo>
                  <a:cubicBezTo>
                    <a:pt x="1659" y="0"/>
                    <a:pt x="1658" y="0"/>
                    <a:pt x="1657" y="0"/>
                  </a:cubicBezTo>
                  <a:cubicBezTo>
                    <a:pt x="1532" y="0"/>
                    <a:pt x="1427" y="11"/>
                    <a:pt x="1305" y="38"/>
                  </a:cubicBezTo>
                  <a:lnTo>
                    <a:pt x="1305" y="38"/>
                  </a:lnTo>
                  <a:cubicBezTo>
                    <a:pt x="1297" y="39"/>
                    <a:pt x="1290" y="42"/>
                    <a:pt x="1283" y="46"/>
                  </a:cubicBezTo>
                  <a:cubicBezTo>
                    <a:pt x="1271" y="53"/>
                    <a:pt x="1263" y="62"/>
                    <a:pt x="1256" y="74"/>
                  </a:cubicBezTo>
                  <a:cubicBezTo>
                    <a:pt x="1249" y="86"/>
                    <a:pt x="1246" y="97"/>
                    <a:pt x="1246" y="111"/>
                  </a:cubicBezTo>
                  <a:cubicBezTo>
                    <a:pt x="1246" y="112"/>
                    <a:pt x="1246" y="112"/>
                    <a:pt x="1246" y="113"/>
                  </a:cubicBezTo>
                  <a:lnTo>
                    <a:pt x="1246" y="287"/>
                  </a:lnTo>
                  <a:lnTo>
                    <a:pt x="1246" y="287"/>
                  </a:lnTo>
                  <a:cubicBezTo>
                    <a:pt x="1150" y="316"/>
                    <a:pt x="1072" y="349"/>
                    <a:pt x="984" y="396"/>
                  </a:cubicBezTo>
                  <a:lnTo>
                    <a:pt x="860" y="272"/>
                  </a:lnTo>
                  <a:lnTo>
                    <a:pt x="860" y="272"/>
                  </a:lnTo>
                  <a:cubicBezTo>
                    <a:pt x="855" y="267"/>
                    <a:pt x="850" y="263"/>
                    <a:pt x="844" y="260"/>
                  </a:cubicBezTo>
                  <a:cubicBezTo>
                    <a:pt x="832" y="253"/>
                    <a:pt x="820" y="250"/>
                    <a:pt x="806" y="250"/>
                  </a:cubicBezTo>
                  <a:cubicBezTo>
                    <a:pt x="792" y="250"/>
                    <a:pt x="781" y="253"/>
                    <a:pt x="769" y="260"/>
                  </a:cubicBezTo>
                  <a:cubicBezTo>
                    <a:pt x="768" y="261"/>
                    <a:pt x="767" y="261"/>
                    <a:pt x="766" y="262"/>
                  </a:cubicBezTo>
                  <a:lnTo>
                    <a:pt x="766" y="262"/>
                  </a:lnTo>
                  <a:cubicBezTo>
                    <a:pt x="554" y="398"/>
                    <a:pt x="400" y="553"/>
                    <a:pt x="265" y="765"/>
                  </a:cubicBezTo>
                  <a:lnTo>
                    <a:pt x="265" y="765"/>
                  </a:lnTo>
                  <a:cubicBezTo>
                    <a:pt x="264" y="766"/>
                    <a:pt x="264" y="766"/>
                    <a:pt x="263" y="767"/>
                  </a:cubicBezTo>
                  <a:cubicBezTo>
                    <a:pt x="256" y="779"/>
                    <a:pt x="253" y="791"/>
                    <a:pt x="253" y="805"/>
                  </a:cubicBezTo>
                  <a:cubicBezTo>
                    <a:pt x="253" y="819"/>
                    <a:pt x="256" y="831"/>
                    <a:pt x="263" y="843"/>
                  </a:cubicBezTo>
                  <a:cubicBezTo>
                    <a:pt x="266" y="849"/>
                    <a:pt x="270" y="854"/>
                    <a:pt x="275" y="858"/>
                  </a:cubicBezTo>
                  <a:lnTo>
                    <a:pt x="399" y="983"/>
                  </a:lnTo>
                  <a:lnTo>
                    <a:pt x="399" y="983"/>
                  </a:lnTo>
                  <a:cubicBezTo>
                    <a:pt x="351" y="1071"/>
                    <a:pt x="318" y="1149"/>
                    <a:pt x="288" y="1245"/>
                  </a:cubicBezTo>
                  <a:lnTo>
                    <a:pt x="114" y="1245"/>
                  </a:lnTo>
                  <a:lnTo>
                    <a:pt x="114" y="1245"/>
                  </a:lnTo>
                  <a:cubicBezTo>
                    <a:pt x="113" y="1245"/>
                    <a:pt x="113" y="1245"/>
                    <a:pt x="112" y="1245"/>
                  </a:cubicBezTo>
                  <a:cubicBezTo>
                    <a:pt x="98" y="1245"/>
                    <a:pt x="86" y="1248"/>
                    <a:pt x="74" y="1255"/>
                  </a:cubicBezTo>
                  <a:cubicBezTo>
                    <a:pt x="62" y="1262"/>
                    <a:pt x="54" y="1269"/>
                    <a:pt x="47" y="1282"/>
                  </a:cubicBezTo>
                  <a:cubicBezTo>
                    <a:pt x="43" y="1289"/>
                    <a:pt x="40" y="1296"/>
                    <a:pt x="38" y="1304"/>
                  </a:cubicBezTo>
                  <a:lnTo>
                    <a:pt x="38" y="1304"/>
                  </a:lnTo>
                  <a:cubicBezTo>
                    <a:pt x="11" y="1427"/>
                    <a:pt x="0" y="1534"/>
                    <a:pt x="0" y="1660"/>
                  </a:cubicBezTo>
                  <a:cubicBezTo>
                    <a:pt x="0" y="1785"/>
                    <a:pt x="11" y="1891"/>
                    <a:pt x="38" y="2014"/>
                  </a:cubicBezTo>
                  <a:lnTo>
                    <a:pt x="38" y="2014"/>
                  </a:lnTo>
                  <a:cubicBezTo>
                    <a:pt x="40" y="2022"/>
                    <a:pt x="43" y="2029"/>
                    <a:pt x="47" y="2036"/>
                  </a:cubicBezTo>
                  <a:cubicBezTo>
                    <a:pt x="54" y="2048"/>
                    <a:pt x="62" y="2057"/>
                    <a:pt x="74" y="2064"/>
                  </a:cubicBezTo>
                  <a:cubicBezTo>
                    <a:pt x="86" y="2071"/>
                    <a:pt x="98" y="2074"/>
                    <a:pt x="112" y="2074"/>
                  </a:cubicBezTo>
                  <a:cubicBezTo>
                    <a:pt x="113" y="2074"/>
                    <a:pt x="113" y="2074"/>
                    <a:pt x="114" y="2074"/>
                  </a:cubicBezTo>
                  <a:lnTo>
                    <a:pt x="288" y="2074"/>
                  </a:lnTo>
                  <a:lnTo>
                    <a:pt x="288" y="2074"/>
                  </a:lnTo>
                  <a:cubicBezTo>
                    <a:pt x="317" y="2169"/>
                    <a:pt x="350" y="2247"/>
                    <a:pt x="397" y="2335"/>
                  </a:cubicBezTo>
                  <a:lnTo>
                    <a:pt x="273" y="2460"/>
                  </a:lnTo>
                  <a:lnTo>
                    <a:pt x="273" y="2460"/>
                  </a:lnTo>
                  <a:cubicBezTo>
                    <a:pt x="269" y="2464"/>
                    <a:pt x="265" y="2469"/>
                    <a:pt x="262" y="2474"/>
                  </a:cubicBezTo>
                  <a:cubicBezTo>
                    <a:pt x="255" y="2486"/>
                    <a:pt x="252" y="2498"/>
                    <a:pt x="252" y="2512"/>
                  </a:cubicBezTo>
                  <a:cubicBezTo>
                    <a:pt x="252" y="2526"/>
                    <a:pt x="255" y="2537"/>
                    <a:pt x="262" y="2550"/>
                  </a:cubicBezTo>
                  <a:cubicBezTo>
                    <a:pt x="263" y="2551"/>
                    <a:pt x="264" y="2552"/>
                    <a:pt x="265" y="2554"/>
                  </a:cubicBezTo>
                  <a:lnTo>
                    <a:pt x="265" y="2554"/>
                  </a:lnTo>
                  <a:cubicBezTo>
                    <a:pt x="400" y="2765"/>
                    <a:pt x="554" y="2920"/>
                    <a:pt x="765" y="3057"/>
                  </a:cubicBezTo>
                  <a:lnTo>
                    <a:pt x="765" y="3057"/>
                  </a:lnTo>
                  <a:cubicBezTo>
                    <a:pt x="766" y="3057"/>
                    <a:pt x="767" y="3058"/>
                    <a:pt x="767" y="3058"/>
                  </a:cubicBezTo>
                  <a:cubicBezTo>
                    <a:pt x="780" y="3065"/>
                    <a:pt x="792" y="3068"/>
                    <a:pt x="806" y="3068"/>
                  </a:cubicBezTo>
                  <a:cubicBezTo>
                    <a:pt x="820" y="3068"/>
                    <a:pt x="832" y="3065"/>
                    <a:pt x="845" y="3058"/>
                  </a:cubicBezTo>
                  <a:cubicBezTo>
                    <a:pt x="851" y="3055"/>
                    <a:pt x="855" y="3051"/>
                    <a:pt x="860" y="3047"/>
                  </a:cubicBezTo>
                  <a:lnTo>
                    <a:pt x="984" y="2922"/>
                  </a:lnTo>
                  <a:lnTo>
                    <a:pt x="984" y="2922"/>
                  </a:lnTo>
                  <a:cubicBezTo>
                    <a:pt x="1072" y="2970"/>
                    <a:pt x="1150" y="3002"/>
                    <a:pt x="1246" y="3031"/>
                  </a:cubicBezTo>
                  <a:lnTo>
                    <a:pt x="1246" y="3205"/>
                  </a:lnTo>
                  <a:lnTo>
                    <a:pt x="1246" y="3205"/>
                  </a:lnTo>
                  <a:cubicBezTo>
                    <a:pt x="1246" y="3206"/>
                    <a:pt x="1246" y="3207"/>
                    <a:pt x="1246" y="3207"/>
                  </a:cubicBezTo>
                  <a:cubicBezTo>
                    <a:pt x="1246" y="3221"/>
                    <a:pt x="1249" y="3233"/>
                    <a:pt x="1256" y="3245"/>
                  </a:cubicBezTo>
                  <a:cubicBezTo>
                    <a:pt x="1263" y="3257"/>
                    <a:pt x="1271" y="3266"/>
                    <a:pt x="1283" y="3273"/>
                  </a:cubicBezTo>
                  <a:cubicBezTo>
                    <a:pt x="1290" y="3277"/>
                    <a:pt x="1297" y="3279"/>
                    <a:pt x="1305" y="3281"/>
                  </a:cubicBezTo>
                  <a:lnTo>
                    <a:pt x="1305" y="3281"/>
                  </a:lnTo>
                  <a:cubicBezTo>
                    <a:pt x="1428" y="3308"/>
                    <a:pt x="1534" y="3319"/>
                    <a:pt x="1661" y="3319"/>
                  </a:cubicBezTo>
                  <a:cubicBezTo>
                    <a:pt x="1787" y="3319"/>
                    <a:pt x="1892" y="3308"/>
                    <a:pt x="2015" y="3281"/>
                  </a:cubicBezTo>
                  <a:lnTo>
                    <a:pt x="2015" y="3281"/>
                  </a:lnTo>
                  <a:cubicBezTo>
                    <a:pt x="2023" y="3279"/>
                    <a:pt x="2030" y="3277"/>
                    <a:pt x="2037" y="3273"/>
                  </a:cubicBezTo>
                  <a:cubicBezTo>
                    <a:pt x="2049" y="3266"/>
                    <a:pt x="2057" y="3257"/>
                    <a:pt x="2064" y="3245"/>
                  </a:cubicBezTo>
                  <a:cubicBezTo>
                    <a:pt x="2071" y="3233"/>
                    <a:pt x="2074" y="3221"/>
                    <a:pt x="2074" y="3207"/>
                  </a:cubicBezTo>
                  <a:cubicBezTo>
                    <a:pt x="2074" y="3207"/>
                    <a:pt x="2074" y="3206"/>
                    <a:pt x="2074" y="3205"/>
                  </a:cubicBezTo>
                  <a:lnTo>
                    <a:pt x="2074" y="3031"/>
                  </a:lnTo>
                  <a:lnTo>
                    <a:pt x="2074" y="3031"/>
                  </a:lnTo>
                  <a:cubicBezTo>
                    <a:pt x="2170" y="3002"/>
                    <a:pt x="2248" y="2970"/>
                    <a:pt x="2336" y="2922"/>
                  </a:cubicBezTo>
                  <a:lnTo>
                    <a:pt x="2461" y="3046"/>
                  </a:lnTo>
                  <a:lnTo>
                    <a:pt x="2461" y="3046"/>
                  </a:lnTo>
                  <a:cubicBezTo>
                    <a:pt x="2466" y="3051"/>
                    <a:pt x="2470" y="3055"/>
                    <a:pt x="2476" y="3058"/>
                  </a:cubicBezTo>
                  <a:cubicBezTo>
                    <a:pt x="2488" y="3065"/>
                    <a:pt x="2500" y="3068"/>
                    <a:pt x="2514" y="3068"/>
                  </a:cubicBezTo>
                  <a:cubicBezTo>
                    <a:pt x="2528" y="3068"/>
                    <a:pt x="2540" y="3065"/>
                    <a:pt x="2552" y="3058"/>
                  </a:cubicBezTo>
                  <a:cubicBezTo>
                    <a:pt x="2553" y="3058"/>
                    <a:pt x="2554" y="3057"/>
                    <a:pt x="2555" y="3056"/>
                  </a:cubicBezTo>
                  <a:lnTo>
                    <a:pt x="2555" y="3056"/>
                  </a:lnTo>
                  <a:cubicBezTo>
                    <a:pt x="2767" y="2920"/>
                    <a:pt x="2921" y="2766"/>
                    <a:pt x="3058" y="2554"/>
                  </a:cubicBezTo>
                  <a:lnTo>
                    <a:pt x="3058" y="2554"/>
                  </a:lnTo>
                  <a:cubicBezTo>
                    <a:pt x="3058" y="2553"/>
                    <a:pt x="3059" y="2552"/>
                    <a:pt x="3059" y="2551"/>
                  </a:cubicBezTo>
                  <a:cubicBezTo>
                    <a:pt x="3066" y="2539"/>
                    <a:pt x="3069" y="2527"/>
                    <a:pt x="3069" y="2513"/>
                  </a:cubicBezTo>
                  <a:cubicBezTo>
                    <a:pt x="3069" y="2499"/>
                    <a:pt x="3066" y="2487"/>
                    <a:pt x="3059" y="2475"/>
                  </a:cubicBezTo>
                  <a:cubicBezTo>
                    <a:pt x="3056" y="2469"/>
                    <a:pt x="3052" y="2465"/>
                    <a:pt x="3047" y="2460"/>
                  </a:cubicBezTo>
                  <a:lnTo>
                    <a:pt x="2923" y="2335"/>
                  </a:lnTo>
                  <a:lnTo>
                    <a:pt x="2923" y="2335"/>
                  </a:lnTo>
                  <a:cubicBezTo>
                    <a:pt x="2971" y="2247"/>
                    <a:pt x="3003" y="2169"/>
                    <a:pt x="3032" y="2074"/>
                  </a:cubicBezTo>
                  <a:lnTo>
                    <a:pt x="3206" y="2074"/>
                  </a:lnTo>
                  <a:lnTo>
                    <a:pt x="3206" y="2074"/>
                  </a:lnTo>
                  <a:cubicBezTo>
                    <a:pt x="3207" y="2074"/>
                    <a:pt x="3207" y="2074"/>
                    <a:pt x="3208" y="2074"/>
                  </a:cubicBezTo>
                  <a:cubicBezTo>
                    <a:pt x="3222" y="2074"/>
                    <a:pt x="3234" y="2071"/>
                    <a:pt x="3246" y="2064"/>
                  </a:cubicBezTo>
                  <a:cubicBezTo>
                    <a:pt x="3258" y="2057"/>
                    <a:pt x="3266" y="2048"/>
                    <a:pt x="3273" y="2036"/>
                  </a:cubicBezTo>
                  <a:cubicBezTo>
                    <a:pt x="3277" y="2029"/>
                    <a:pt x="3280" y="2022"/>
                    <a:pt x="3282" y="2014"/>
                  </a:cubicBezTo>
                  <a:lnTo>
                    <a:pt x="3282" y="2014"/>
                  </a:lnTo>
                  <a:cubicBezTo>
                    <a:pt x="3309" y="1891"/>
                    <a:pt x="3320" y="1785"/>
                    <a:pt x="3320" y="1660"/>
                  </a:cubicBezTo>
                  <a:cubicBezTo>
                    <a:pt x="3320" y="1534"/>
                    <a:pt x="3309" y="1427"/>
                    <a:pt x="3282" y="1304"/>
                  </a:cubicBezTo>
                  <a:close/>
                  <a:moveTo>
                    <a:pt x="3145" y="1923"/>
                  </a:moveTo>
                  <a:lnTo>
                    <a:pt x="2975" y="1923"/>
                  </a:lnTo>
                  <a:lnTo>
                    <a:pt x="2975" y="1923"/>
                  </a:lnTo>
                  <a:lnTo>
                    <a:pt x="2975" y="1923"/>
                  </a:lnTo>
                  <a:cubicBezTo>
                    <a:pt x="2961" y="1923"/>
                    <a:pt x="2949" y="1926"/>
                    <a:pt x="2937" y="1933"/>
                  </a:cubicBezTo>
                  <a:cubicBezTo>
                    <a:pt x="2925" y="1940"/>
                    <a:pt x="2916" y="1949"/>
                    <a:pt x="2909" y="1961"/>
                  </a:cubicBezTo>
                  <a:cubicBezTo>
                    <a:pt x="2906" y="1967"/>
                    <a:pt x="2904" y="1972"/>
                    <a:pt x="2902" y="1979"/>
                  </a:cubicBezTo>
                  <a:lnTo>
                    <a:pt x="2902" y="1979"/>
                  </a:lnTo>
                  <a:cubicBezTo>
                    <a:pt x="2872" y="2096"/>
                    <a:pt x="2833" y="2192"/>
                    <a:pt x="2772" y="2296"/>
                  </a:cubicBezTo>
                  <a:cubicBezTo>
                    <a:pt x="2770" y="2301"/>
                    <a:pt x="2767" y="2305"/>
                    <a:pt x="2764" y="2310"/>
                  </a:cubicBezTo>
                  <a:lnTo>
                    <a:pt x="2764" y="2310"/>
                  </a:lnTo>
                  <a:lnTo>
                    <a:pt x="2764" y="2310"/>
                  </a:lnTo>
                  <a:cubicBezTo>
                    <a:pt x="2757" y="2322"/>
                    <a:pt x="2754" y="2334"/>
                    <a:pt x="2754" y="2348"/>
                  </a:cubicBezTo>
                  <a:cubicBezTo>
                    <a:pt x="2754" y="2362"/>
                    <a:pt x="2757" y="2374"/>
                    <a:pt x="2764" y="2386"/>
                  </a:cubicBezTo>
                  <a:cubicBezTo>
                    <a:pt x="2768" y="2392"/>
                    <a:pt x="2771" y="2397"/>
                    <a:pt x="2777" y="2402"/>
                  </a:cubicBezTo>
                  <a:lnTo>
                    <a:pt x="2897" y="2522"/>
                  </a:lnTo>
                  <a:lnTo>
                    <a:pt x="2897" y="2522"/>
                  </a:lnTo>
                  <a:cubicBezTo>
                    <a:pt x="2790" y="2675"/>
                    <a:pt x="2676" y="2789"/>
                    <a:pt x="2523" y="2896"/>
                  </a:cubicBezTo>
                  <a:lnTo>
                    <a:pt x="2403" y="2775"/>
                  </a:lnTo>
                  <a:lnTo>
                    <a:pt x="2403" y="2775"/>
                  </a:lnTo>
                  <a:cubicBezTo>
                    <a:pt x="2398" y="2770"/>
                    <a:pt x="2393" y="2766"/>
                    <a:pt x="2387" y="2763"/>
                  </a:cubicBezTo>
                  <a:cubicBezTo>
                    <a:pt x="2375" y="2756"/>
                    <a:pt x="2363" y="2753"/>
                    <a:pt x="2349" y="2753"/>
                  </a:cubicBezTo>
                  <a:cubicBezTo>
                    <a:pt x="2335" y="2753"/>
                    <a:pt x="2324" y="2756"/>
                    <a:pt x="2312" y="2763"/>
                  </a:cubicBezTo>
                  <a:cubicBezTo>
                    <a:pt x="2311" y="2763"/>
                    <a:pt x="2311" y="2763"/>
                    <a:pt x="2311" y="2763"/>
                  </a:cubicBezTo>
                  <a:lnTo>
                    <a:pt x="2311" y="2763"/>
                  </a:lnTo>
                  <a:cubicBezTo>
                    <a:pt x="2307" y="2766"/>
                    <a:pt x="2303" y="2768"/>
                    <a:pt x="2299" y="2771"/>
                  </a:cubicBezTo>
                  <a:cubicBezTo>
                    <a:pt x="2193" y="2831"/>
                    <a:pt x="2098" y="2871"/>
                    <a:pt x="1980" y="2901"/>
                  </a:cubicBezTo>
                  <a:lnTo>
                    <a:pt x="1980" y="2901"/>
                  </a:lnTo>
                  <a:cubicBezTo>
                    <a:pt x="1973" y="2903"/>
                    <a:pt x="1968" y="2905"/>
                    <a:pt x="1961" y="2909"/>
                  </a:cubicBezTo>
                  <a:cubicBezTo>
                    <a:pt x="1949" y="2916"/>
                    <a:pt x="1941" y="2924"/>
                    <a:pt x="1934" y="2936"/>
                  </a:cubicBezTo>
                  <a:cubicBezTo>
                    <a:pt x="1927" y="2948"/>
                    <a:pt x="1924" y="2960"/>
                    <a:pt x="1924" y="2974"/>
                  </a:cubicBezTo>
                  <a:lnTo>
                    <a:pt x="1924" y="3145"/>
                  </a:lnTo>
                  <a:lnTo>
                    <a:pt x="1924" y="3145"/>
                  </a:lnTo>
                  <a:cubicBezTo>
                    <a:pt x="1832" y="3161"/>
                    <a:pt x="1754" y="3168"/>
                    <a:pt x="1661" y="3168"/>
                  </a:cubicBezTo>
                  <a:cubicBezTo>
                    <a:pt x="1567" y="3168"/>
                    <a:pt x="1488" y="3161"/>
                    <a:pt x="1396" y="3145"/>
                  </a:cubicBezTo>
                  <a:lnTo>
                    <a:pt x="1396" y="2974"/>
                  </a:lnTo>
                  <a:lnTo>
                    <a:pt x="1396" y="2974"/>
                  </a:lnTo>
                  <a:lnTo>
                    <a:pt x="1396" y="2974"/>
                  </a:lnTo>
                  <a:cubicBezTo>
                    <a:pt x="1396" y="2960"/>
                    <a:pt x="1393" y="2948"/>
                    <a:pt x="1386" y="2936"/>
                  </a:cubicBezTo>
                  <a:cubicBezTo>
                    <a:pt x="1379" y="2924"/>
                    <a:pt x="1371" y="2915"/>
                    <a:pt x="1359" y="2908"/>
                  </a:cubicBezTo>
                  <a:cubicBezTo>
                    <a:pt x="1352" y="2905"/>
                    <a:pt x="1347" y="2902"/>
                    <a:pt x="1340" y="2901"/>
                  </a:cubicBezTo>
                  <a:lnTo>
                    <a:pt x="1340" y="2901"/>
                  </a:lnTo>
                  <a:cubicBezTo>
                    <a:pt x="1223" y="2871"/>
                    <a:pt x="1127" y="2832"/>
                    <a:pt x="1023" y="2771"/>
                  </a:cubicBezTo>
                  <a:cubicBezTo>
                    <a:pt x="1018" y="2768"/>
                    <a:pt x="1014" y="2766"/>
                    <a:pt x="1009" y="2763"/>
                  </a:cubicBezTo>
                  <a:lnTo>
                    <a:pt x="1009" y="2763"/>
                  </a:lnTo>
                  <a:lnTo>
                    <a:pt x="1009" y="2763"/>
                  </a:lnTo>
                  <a:cubicBezTo>
                    <a:pt x="997" y="2756"/>
                    <a:pt x="985" y="2753"/>
                    <a:pt x="971" y="2753"/>
                  </a:cubicBezTo>
                  <a:cubicBezTo>
                    <a:pt x="957" y="2753"/>
                    <a:pt x="945" y="2756"/>
                    <a:pt x="933" y="2763"/>
                  </a:cubicBezTo>
                  <a:cubicBezTo>
                    <a:pt x="927" y="2767"/>
                    <a:pt x="922" y="2771"/>
                    <a:pt x="917" y="2776"/>
                  </a:cubicBezTo>
                  <a:lnTo>
                    <a:pt x="797" y="2896"/>
                  </a:lnTo>
                  <a:lnTo>
                    <a:pt x="797" y="2896"/>
                  </a:lnTo>
                  <a:cubicBezTo>
                    <a:pt x="644" y="2789"/>
                    <a:pt x="531" y="2675"/>
                    <a:pt x="424" y="2522"/>
                  </a:cubicBezTo>
                  <a:lnTo>
                    <a:pt x="544" y="2402"/>
                  </a:lnTo>
                  <a:lnTo>
                    <a:pt x="544" y="2402"/>
                  </a:lnTo>
                  <a:cubicBezTo>
                    <a:pt x="549" y="2397"/>
                    <a:pt x="553" y="2392"/>
                    <a:pt x="556" y="2386"/>
                  </a:cubicBezTo>
                  <a:cubicBezTo>
                    <a:pt x="563" y="2374"/>
                    <a:pt x="566" y="2362"/>
                    <a:pt x="566" y="2348"/>
                  </a:cubicBezTo>
                  <a:cubicBezTo>
                    <a:pt x="566" y="2334"/>
                    <a:pt x="563" y="2322"/>
                    <a:pt x="556" y="2310"/>
                  </a:cubicBezTo>
                  <a:lnTo>
                    <a:pt x="556" y="2310"/>
                  </a:lnTo>
                  <a:lnTo>
                    <a:pt x="556" y="2310"/>
                  </a:lnTo>
                  <a:cubicBezTo>
                    <a:pt x="553" y="2305"/>
                    <a:pt x="551" y="2301"/>
                    <a:pt x="548" y="2296"/>
                  </a:cubicBezTo>
                  <a:cubicBezTo>
                    <a:pt x="488" y="2192"/>
                    <a:pt x="449" y="2096"/>
                    <a:pt x="419" y="1979"/>
                  </a:cubicBezTo>
                  <a:lnTo>
                    <a:pt x="419" y="1979"/>
                  </a:lnTo>
                  <a:cubicBezTo>
                    <a:pt x="417" y="1972"/>
                    <a:pt x="414" y="1967"/>
                    <a:pt x="411" y="1961"/>
                  </a:cubicBezTo>
                  <a:cubicBezTo>
                    <a:pt x="404" y="1949"/>
                    <a:pt x="395" y="1940"/>
                    <a:pt x="383" y="1933"/>
                  </a:cubicBezTo>
                  <a:cubicBezTo>
                    <a:pt x="371" y="1926"/>
                    <a:pt x="359" y="1923"/>
                    <a:pt x="346" y="1923"/>
                  </a:cubicBezTo>
                  <a:lnTo>
                    <a:pt x="345" y="1923"/>
                  </a:lnTo>
                  <a:lnTo>
                    <a:pt x="175" y="1923"/>
                  </a:lnTo>
                  <a:lnTo>
                    <a:pt x="175" y="1923"/>
                  </a:lnTo>
                  <a:cubicBezTo>
                    <a:pt x="158" y="1831"/>
                    <a:pt x="152" y="1753"/>
                    <a:pt x="152" y="1660"/>
                  </a:cubicBezTo>
                  <a:cubicBezTo>
                    <a:pt x="152" y="1566"/>
                    <a:pt x="158" y="1488"/>
                    <a:pt x="175" y="1396"/>
                  </a:cubicBezTo>
                  <a:lnTo>
                    <a:pt x="345" y="1396"/>
                  </a:lnTo>
                  <a:lnTo>
                    <a:pt x="345" y="1396"/>
                  </a:lnTo>
                  <a:cubicBezTo>
                    <a:pt x="359" y="1396"/>
                    <a:pt x="371" y="1392"/>
                    <a:pt x="383" y="1386"/>
                  </a:cubicBezTo>
                  <a:cubicBezTo>
                    <a:pt x="395" y="1379"/>
                    <a:pt x="404" y="1370"/>
                    <a:pt x="411" y="1358"/>
                  </a:cubicBezTo>
                  <a:cubicBezTo>
                    <a:pt x="414" y="1352"/>
                    <a:pt x="416" y="1346"/>
                    <a:pt x="418" y="1339"/>
                  </a:cubicBezTo>
                  <a:lnTo>
                    <a:pt x="418" y="1339"/>
                  </a:lnTo>
                  <a:cubicBezTo>
                    <a:pt x="449" y="1222"/>
                    <a:pt x="488" y="1126"/>
                    <a:pt x="549" y="1021"/>
                  </a:cubicBezTo>
                  <a:cubicBezTo>
                    <a:pt x="551" y="1016"/>
                    <a:pt x="553" y="1013"/>
                    <a:pt x="556" y="1008"/>
                  </a:cubicBezTo>
                  <a:lnTo>
                    <a:pt x="556" y="1008"/>
                  </a:lnTo>
                  <a:lnTo>
                    <a:pt x="556" y="1008"/>
                  </a:lnTo>
                  <a:cubicBezTo>
                    <a:pt x="563" y="996"/>
                    <a:pt x="566" y="984"/>
                    <a:pt x="566" y="970"/>
                  </a:cubicBezTo>
                  <a:cubicBezTo>
                    <a:pt x="566" y="956"/>
                    <a:pt x="563" y="944"/>
                    <a:pt x="556" y="932"/>
                  </a:cubicBezTo>
                  <a:cubicBezTo>
                    <a:pt x="553" y="926"/>
                    <a:pt x="549" y="921"/>
                    <a:pt x="544" y="917"/>
                  </a:cubicBezTo>
                  <a:lnTo>
                    <a:pt x="424" y="796"/>
                  </a:lnTo>
                  <a:lnTo>
                    <a:pt x="424" y="796"/>
                  </a:lnTo>
                  <a:cubicBezTo>
                    <a:pt x="531" y="643"/>
                    <a:pt x="644" y="529"/>
                    <a:pt x="797" y="422"/>
                  </a:cubicBezTo>
                  <a:lnTo>
                    <a:pt x="918" y="543"/>
                  </a:lnTo>
                  <a:lnTo>
                    <a:pt x="918" y="543"/>
                  </a:lnTo>
                  <a:cubicBezTo>
                    <a:pt x="923" y="548"/>
                    <a:pt x="927" y="552"/>
                    <a:pt x="933" y="555"/>
                  </a:cubicBezTo>
                  <a:cubicBezTo>
                    <a:pt x="945" y="562"/>
                    <a:pt x="957" y="565"/>
                    <a:pt x="971" y="565"/>
                  </a:cubicBezTo>
                  <a:cubicBezTo>
                    <a:pt x="985" y="565"/>
                    <a:pt x="997" y="562"/>
                    <a:pt x="1009" y="555"/>
                  </a:cubicBezTo>
                  <a:lnTo>
                    <a:pt x="1009" y="555"/>
                  </a:lnTo>
                  <a:lnTo>
                    <a:pt x="1009" y="555"/>
                  </a:lnTo>
                  <a:cubicBezTo>
                    <a:pt x="1014" y="552"/>
                    <a:pt x="1018" y="550"/>
                    <a:pt x="1023" y="547"/>
                  </a:cubicBezTo>
                  <a:cubicBezTo>
                    <a:pt x="1127" y="487"/>
                    <a:pt x="1223" y="448"/>
                    <a:pt x="1340" y="417"/>
                  </a:cubicBezTo>
                  <a:lnTo>
                    <a:pt x="1340" y="417"/>
                  </a:lnTo>
                  <a:cubicBezTo>
                    <a:pt x="1347" y="416"/>
                    <a:pt x="1352" y="413"/>
                    <a:pt x="1359" y="410"/>
                  </a:cubicBezTo>
                  <a:cubicBezTo>
                    <a:pt x="1371" y="403"/>
                    <a:pt x="1379" y="394"/>
                    <a:pt x="1386" y="382"/>
                  </a:cubicBezTo>
                  <a:cubicBezTo>
                    <a:pt x="1393" y="370"/>
                    <a:pt x="1396" y="358"/>
                    <a:pt x="1396" y="344"/>
                  </a:cubicBezTo>
                  <a:lnTo>
                    <a:pt x="1396" y="344"/>
                  </a:lnTo>
                  <a:lnTo>
                    <a:pt x="1396" y="174"/>
                  </a:lnTo>
                  <a:lnTo>
                    <a:pt x="1396" y="174"/>
                  </a:lnTo>
                  <a:cubicBezTo>
                    <a:pt x="1488" y="158"/>
                    <a:pt x="1567" y="151"/>
                    <a:pt x="1661" y="151"/>
                  </a:cubicBezTo>
                  <a:cubicBezTo>
                    <a:pt x="1754" y="151"/>
                    <a:pt x="1832" y="158"/>
                    <a:pt x="1924" y="174"/>
                  </a:cubicBezTo>
                  <a:lnTo>
                    <a:pt x="1924" y="344"/>
                  </a:lnTo>
                  <a:lnTo>
                    <a:pt x="1924" y="344"/>
                  </a:lnTo>
                  <a:lnTo>
                    <a:pt x="1924" y="344"/>
                  </a:lnTo>
                  <a:cubicBezTo>
                    <a:pt x="1924" y="358"/>
                    <a:pt x="1927" y="370"/>
                    <a:pt x="1934" y="382"/>
                  </a:cubicBezTo>
                  <a:cubicBezTo>
                    <a:pt x="1941" y="394"/>
                    <a:pt x="1949" y="403"/>
                    <a:pt x="1961" y="410"/>
                  </a:cubicBezTo>
                  <a:cubicBezTo>
                    <a:pt x="1968" y="413"/>
                    <a:pt x="1973" y="416"/>
                    <a:pt x="1980" y="417"/>
                  </a:cubicBezTo>
                  <a:lnTo>
                    <a:pt x="1980" y="417"/>
                  </a:lnTo>
                  <a:cubicBezTo>
                    <a:pt x="2097" y="448"/>
                    <a:pt x="2193" y="487"/>
                    <a:pt x="2298" y="547"/>
                  </a:cubicBezTo>
                  <a:cubicBezTo>
                    <a:pt x="2303" y="550"/>
                    <a:pt x="2307" y="552"/>
                    <a:pt x="2311" y="555"/>
                  </a:cubicBezTo>
                  <a:lnTo>
                    <a:pt x="2311" y="555"/>
                  </a:lnTo>
                  <a:cubicBezTo>
                    <a:pt x="2311" y="555"/>
                    <a:pt x="2311" y="555"/>
                    <a:pt x="2312" y="555"/>
                  </a:cubicBezTo>
                  <a:cubicBezTo>
                    <a:pt x="2324" y="562"/>
                    <a:pt x="2335" y="565"/>
                    <a:pt x="2349" y="565"/>
                  </a:cubicBezTo>
                  <a:cubicBezTo>
                    <a:pt x="2363" y="565"/>
                    <a:pt x="2375" y="562"/>
                    <a:pt x="2387" y="555"/>
                  </a:cubicBezTo>
                  <a:cubicBezTo>
                    <a:pt x="2393" y="552"/>
                    <a:pt x="2398" y="548"/>
                    <a:pt x="2403" y="543"/>
                  </a:cubicBezTo>
                  <a:lnTo>
                    <a:pt x="2523" y="422"/>
                  </a:lnTo>
                  <a:lnTo>
                    <a:pt x="2523" y="422"/>
                  </a:lnTo>
                  <a:cubicBezTo>
                    <a:pt x="2676" y="530"/>
                    <a:pt x="2790" y="643"/>
                    <a:pt x="2897" y="796"/>
                  </a:cubicBezTo>
                  <a:lnTo>
                    <a:pt x="2776" y="917"/>
                  </a:lnTo>
                  <a:lnTo>
                    <a:pt x="2776" y="917"/>
                  </a:lnTo>
                  <a:cubicBezTo>
                    <a:pt x="2771" y="921"/>
                    <a:pt x="2768" y="926"/>
                    <a:pt x="2764" y="932"/>
                  </a:cubicBezTo>
                  <a:cubicBezTo>
                    <a:pt x="2757" y="944"/>
                    <a:pt x="2754" y="956"/>
                    <a:pt x="2754" y="970"/>
                  </a:cubicBezTo>
                  <a:cubicBezTo>
                    <a:pt x="2754" y="984"/>
                    <a:pt x="2757" y="996"/>
                    <a:pt x="2764" y="1008"/>
                  </a:cubicBezTo>
                  <a:lnTo>
                    <a:pt x="2764" y="1008"/>
                  </a:lnTo>
                  <a:lnTo>
                    <a:pt x="2764" y="1008"/>
                  </a:lnTo>
                  <a:cubicBezTo>
                    <a:pt x="2767" y="1013"/>
                    <a:pt x="2770" y="1016"/>
                    <a:pt x="2772" y="1021"/>
                  </a:cubicBezTo>
                  <a:cubicBezTo>
                    <a:pt x="2834" y="1125"/>
                    <a:pt x="2872" y="1222"/>
                    <a:pt x="2902" y="1339"/>
                  </a:cubicBezTo>
                  <a:lnTo>
                    <a:pt x="2902" y="1339"/>
                  </a:lnTo>
                  <a:cubicBezTo>
                    <a:pt x="2904" y="1346"/>
                    <a:pt x="2906" y="1352"/>
                    <a:pt x="2909" y="1358"/>
                  </a:cubicBezTo>
                  <a:cubicBezTo>
                    <a:pt x="2916" y="1370"/>
                    <a:pt x="2925" y="1379"/>
                    <a:pt x="2937" y="1386"/>
                  </a:cubicBezTo>
                  <a:cubicBezTo>
                    <a:pt x="2949" y="1393"/>
                    <a:pt x="2961" y="1396"/>
                    <a:pt x="2975" y="1396"/>
                  </a:cubicBezTo>
                  <a:lnTo>
                    <a:pt x="2975" y="1396"/>
                  </a:lnTo>
                  <a:lnTo>
                    <a:pt x="3145" y="1396"/>
                  </a:lnTo>
                  <a:lnTo>
                    <a:pt x="3145" y="1396"/>
                  </a:lnTo>
                  <a:cubicBezTo>
                    <a:pt x="3162" y="1488"/>
                    <a:pt x="3168" y="1566"/>
                    <a:pt x="3168" y="1660"/>
                  </a:cubicBezTo>
                  <a:cubicBezTo>
                    <a:pt x="3168" y="1753"/>
                    <a:pt x="3162" y="1831"/>
                    <a:pt x="3145" y="1923"/>
                  </a:cubicBezTo>
                  <a:close/>
                  <a:moveTo>
                    <a:pt x="1661" y="490"/>
                  </a:moveTo>
                  <a:lnTo>
                    <a:pt x="1661" y="490"/>
                  </a:lnTo>
                  <a:cubicBezTo>
                    <a:pt x="1445" y="490"/>
                    <a:pt x="1262" y="539"/>
                    <a:pt x="1076" y="647"/>
                  </a:cubicBezTo>
                  <a:cubicBezTo>
                    <a:pt x="889" y="755"/>
                    <a:pt x="755" y="889"/>
                    <a:pt x="648" y="1075"/>
                  </a:cubicBezTo>
                  <a:cubicBezTo>
                    <a:pt x="540" y="1261"/>
                    <a:pt x="491" y="1444"/>
                    <a:pt x="491" y="1660"/>
                  </a:cubicBezTo>
                  <a:cubicBezTo>
                    <a:pt x="491" y="1875"/>
                    <a:pt x="540" y="2057"/>
                    <a:pt x="648" y="2243"/>
                  </a:cubicBezTo>
                  <a:cubicBezTo>
                    <a:pt x="755" y="2430"/>
                    <a:pt x="889" y="2565"/>
                    <a:pt x="1076" y="2672"/>
                  </a:cubicBezTo>
                  <a:cubicBezTo>
                    <a:pt x="1262" y="2780"/>
                    <a:pt x="1445" y="2828"/>
                    <a:pt x="1661" y="2828"/>
                  </a:cubicBezTo>
                  <a:cubicBezTo>
                    <a:pt x="1876" y="2828"/>
                    <a:pt x="2058" y="2780"/>
                    <a:pt x="2244" y="2672"/>
                  </a:cubicBezTo>
                  <a:cubicBezTo>
                    <a:pt x="2431" y="2565"/>
                    <a:pt x="2565" y="2430"/>
                    <a:pt x="2672" y="2243"/>
                  </a:cubicBezTo>
                  <a:cubicBezTo>
                    <a:pt x="2780" y="2057"/>
                    <a:pt x="2829" y="1874"/>
                    <a:pt x="2829" y="1660"/>
                  </a:cubicBezTo>
                  <a:lnTo>
                    <a:pt x="2829" y="1660"/>
                  </a:lnTo>
                  <a:lnTo>
                    <a:pt x="2829" y="1660"/>
                  </a:lnTo>
                  <a:cubicBezTo>
                    <a:pt x="2829" y="1444"/>
                    <a:pt x="2780" y="1261"/>
                    <a:pt x="2672" y="1075"/>
                  </a:cubicBezTo>
                  <a:cubicBezTo>
                    <a:pt x="2565" y="889"/>
                    <a:pt x="2431" y="755"/>
                    <a:pt x="2244" y="647"/>
                  </a:cubicBezTo>
                  <a:cubicBezTo>
                    <a:pt x="2058" y="539"/>
                    <a:pt x="1875" y="490"/>
                    <a:pt x="1661" y="490"/>
                  </a:cubicBezTo>
                  <a:close/>
                  <a:moveTo>
                    <a:pt x="1661" y="2677"/>
                  </a:moveTo>
                  <a:lnTo>
                    <a:pt x="1661" y="2677"/>
                  </a:lnTo>
                  <a:cubicBezTo>
                    <a:pt x="1473" y="2677"/>
                    <a:pt x="1313" y="2635"/>
                    <a:pt x="1151" y="2541"/>
                  </a:cubicBezTo>
                  <a:cubicBezTo>
                    <a:pt x="988" y="2447"/>
                    <a:pt x="871" y="2330"/>
                    <a:pt x="778" y="2168"/>
                  </a:cubicBezTo>
                  <a:cubicBezTo>
                    <a:pt x="684" y="2006"/>
                    <a:pt x="642" y="1847"/>
                    <a:pt x="642" y="1660"/>
                  </a:cubicBezTo>
                  <a:cubicBezTo>
                    <a:pt x="642" y="1472"/>
                    <a:pt x="684" y="1312"/>
                    <a:pt x="778" y="1150"/>
                  </a:cubicBezTo>
                  <a:cubicBezTo>
                    <a:pt x="871" y="987"/>
                    <a:pt x="988" y="871"/>
                    <a:pt x="1151" y="778"/>
                  </a:cubicBezTo>
                  <a:cubicBezTo>
                    <a:pt x="1313" y="684"/>
                    <a:pt x="1473" y="641"/>
                    <a:pt x="1661" y="641"/>
                  </a:cubicBezTo>
                  <a:cubicBezTo>
                    <a:pt x="1848" y="641"/>
                    <a:pt x="2007" y="684"/>
                    <a:pt x="2169" y="778"/>
                  </a:cubicBezTo>
                  <a:cubicBezTo>
                    <a:pt x="2332" y="871"/>
                    <a:pt x="2449" y="987"/>
                    <a:pt x="2542" y="1150"/>
                  </a:cubicBezTo>
                  <a:cubicBezTo>
                    <a:pt x="2636" y="1312"/>
                    <a:pt x="2678" y="1472"/>
                    <a:pt x="2678" y="1660"/>
                  </a:cubicBezTo>
                  <a:lnTo>
                    <a:pt x="2678" y="1660"/>
                  </a:lnTo>
                  <a:lnTo>
                    <a:pt x="2678" y="1660"/>
                  </a:lnTo>
                  <a:cubicBezTo>
                    <a:pt x="2678" y="1846"/>
                    <a:pt x="2636" y="2006"/>
                    <a:pt x="2542" y="2168"/>
                  </a:cubicBezTo>
                  <a:cubicBezTo>
                    <a:pt x="2449" y="2330"/>
                    <a:pt x="2332" y="2447"/>
                    <a:pt x="2169" y="2541"/>
                  </a:cubicBezTo>
                  <a:cubicBezTo>
                    <a:pt x="2007" y="2635"/>
                    <a:pt x="1847" y="2677"/>
                    <a:pt x="1661" y="2677"/>
                  </a:cubicBezTo>
                  <a:close/>
                  <a:moveTo>
                    <a:pt x="1364" y="880"/>
                  </a:moveTo>
                  <a:lnTo>
                    <a:pt x="1364" y="880"/>
                  </a:lnTo>
                  <a:cubicBezTo>
                    <a:pt x="1362" y="873"/>
                    <a:pt x="1361" y="867"/>
                    <a:pt x="1361" y="860"/>
                  </a:cubicBezTo>
                  <a:cubicBezTo>
                    <a:pt x="1361" y="846"/>
                    <a:pt x="1364" y="835"/>
                    <a:pt x="1371" y="823"/>
                  </a:cubicBezTo>
                  <a:cubicBezTo>
                    <a:pt x="1378" y="810"/>
                    <a:pt x="1386" y="802"/>
                    <a:pt x="1399" y="795"/>
                  </a:cubicBezTo>
                  <a:cubicBezTo>
                    <a:pt x="1404" y="792"/>
                    <a:pt x="1410" y="789"/>
                    <a:pt x="1416" y="788"/>
                  </a:cubicBezTo>
                  <a:lnTo>
                    <a:pt x="1416" y="788"/>
                  </a:lnTo>
                  <a:cubicBezTo>
                    <a:pt x="1500" y="764"/>
                    <a:pt x="1573" y="754"/>
                    <a:pt x="1660" y="754"/>
                  </a:cubicBezTo>
                  <a:cubicBezTo>
                    <a:pt x="1826" y="754"/>
                    <a:pt x="1968" y="792"/>
                    <a:pt x="2113" y="876"/>
                  </a:cubicBezTo>
                  <a:cubicBezTo>
                    <a:pt x="2173" y="911"/>
                    <a:pt x="2220" y="945"/>
                    <a:pt x="2271" y="992"/>
                  </a:cubicBezTo>
                  <a:lnTo>
                    <a:pt x="2271" y="992"/>
                  </a:lnTo>
                  <a:cubicBezTo>
                    <a:pt x="2277" y="998"/>
                    <a:pt x="2282" y="1003"/>
                    <a:pt x="2286" y="1010"/>
                  </a:cubicBezTo>
                  <a:cubicBezTo>
                    <a:pt x="2293" y="1022"/>
                    <a:pt x="2296" y="1034"/>
                    <a:pt x="2296" y="1048"/>
                  </a:cubicBezTo>
                  <a:cubicBezTo>
                    <a:pt x="2296" y="1062"/>
                    <a:pt x="2293" y="1073"/>
                    <a:pt x="2286" y="1085"/>
                  </a:cubicBezTo>
                  <a:cubicBezTo>
                    <a:pt x="2283" y="1090"/>
                    <a:pt x="2280" y="1094"/>
                    <a:pt x="2276" y="1099"/>
                  </a:cubicBezTo>
                  <a:lnTo>
                    <a:pt x="2276" y="1099"/>
                  </a:lnTo>
                  <a:cubicBezTo>
                    <a:pt x="2270" y="1105"/>
                    <a:pt x="2265" y="1109"/>
                    <a:pt x="2258" y="1113"/>
                  </a:cubicBezTo>
                  <a:cubicBezTo>
                    <a:pt x="2246" y="1120"/>
                    <a:pt x="2234" y="1123"/>
                    <a:pt x="2220" y="1123"/>
                  </a:cubicBezTo>
                  <a:lnTo>
                    <a:pt x="2220" y="1123"/>
                  </a:lnTo>
                  <a:cubicBezTo>
                    <a:pt x="2207" y="1123"/>
                    <a:pt x="2195" y="1120"/>
                    <a:pt x="2183" y="1113"/>
                  </a:cubicBezTo>
                  <a:cubicBezTo>
                    <a:pt x="2178" y="1110"/>
                    <a:pt x="2174" y="1107"/>
                    <a:pt x="2170" y="1103"/>
                  </a:cubicBezTo>
                  <a:lnTo>
                    <a:pt x="2170" y="1103"/>
                  </a:lnTo>
                  <a:cubicBezTo>
                    <a:pt x="2127" y="1064"/>
                    <a:pt x="2088" y="1035"/>
                    <a:pt x="2038" y="1007"/>
                  </a:cubicBezTo>
                  <a:cubicBezTo>
                    <a:pt x="1918" y="936"/>
                    <a:pt x="1798" y="905"/>
                    <a:pt x="1660" y="905"/>
                  </a:cubicBezTo>
                  <a:cubicBezTo>
                    <a:pt x="1588" y="905"/>
                    <a:pt x="1527" y="914"/>
                    <a:pt x="1457" y="933"/>
                  </a:cubicBezTo>
                  <a:lnTo>
                    <a:pt x="1457" y="933"/>
                  </a:lnTo>
                  <a:cubicBezTo>
                    <a:pt x="1450" y="935"/>
                    <a:pt x="1444" y="936"/>
                    <a:pt x="1437" y="936"/>
                  </a:cubicBezTo>
                  <a:cubicBezTo>
                    <a:pt x="1423" y="936"/>
                    <a:pt x="1411" y="932"/>
                    <a:pt x="1399" y="926"/>
                  </a:cubicBezTo>
                  <a:cubicBezTo>
                    <a:pt x="1387" y="919"/>
                    <a:pt x="1377" y="910"/>
                    <a:pt x="1371" y="898"/>
                  </a:cubicBezTo>
                  <a:cubicBezTo>
                    <a:pt x="1367" y="892"/>
                    <a:pt x="1366" y="887"/>
                    <a:pt x="1364" y="880"/>
                  </a:cubicBezTo>
                  <a:close/>
                  <a:moveTo>
                    <a:pt x="1116" y="1029"/>
                  </a:moveTo>
                  <a:lnTo>
                    <a:pt x="1116" y="1029"/>
                  </a:lnTo>
                  <a:cubicBezTo>
                    <a:pt x="1114" y="1027"/>
                    <a:pt x="1112" y="1025"/>
                    <a:pt x="1111" y="1022"/>
                  </a:cubicBezTo>
                  <a:cubicBezTo>
                    <a:pt x="1104" y="1010"/>
                    <a:pt x="1101" y="999"/>
                    <a:pt x="1101" y="985"/>
                  </a:cubicBezTo>
                  <a:cubicBezTo>
                    <a:pt x="1101" y="971"/>
                    <a:pt x="1104" y="958"/>
                    <a:pt x="1111" y="947"/>
                  </a:cubicBezTo>
                  <a:cubicBezTo>
                    <a:pt x="1116" y="936"/>
                    <a:pt x="1123" y="930"/>
                    <a:pt x="1132" y="924"/>
                  </a:cubicBezTo>
                  <a:cubicBezTo>
                    <a:pt x="1143" y="916"/>
                    <a:pt x="1155" y="908"/>
                    <a:pt x="1166" y="901"/>
                  </a:cubicBezTo>
                  <a:lnTo>
                    <a:pt x="1166" y="901"/>
                  </a:lnTo>
                  <a:cubicBezTo>
                    <a:pt x="1168" y="899"/>
                    <a:pt x="1170" y="898"/>
                    <a:pt x="1172" y="897"/>
                  </a:cubicBezTo>
                  <a:cubicBezTo>
                    <a:pt x="1184" y="890"/>
                    <a:pt x="1196" y="887"/>
                    <a:pt x="1210" y="887"/>
                  </a:cubicBezTo>
                  <a:cubicBezTo>
                    <a:pt x="1223" y="887"/>
                    <a:pt x="1235" y="890"/>
                    <a:pt x="1247" y="897"/>
                  </a:cubicBezTo>
                  <a:cubicBezTo>
                    <a:pt x="1259" y="904"/>
                    <a:pt x="1268" y="913"/>
                    <a:pt x="1275" y="925"/>
                  </a:cubicBezTo>
                  <a:cubicBezTo>
                    <a:pt x="1282" y="937"/>
                    <a:pt x="1285" y="948"/>
                    <a:pt x="1285" y="962"/>
                  </a:cubicBezTo>
                  <a:cubicBezTo>
                    <a:pt x="1285" y="976"/>
                    <a:pt x="1282" y="988"/>
                    <a:pt x="1275" y="1000"/>
                  </a:cubicBezTo>
                  <a:cubicBezTo>
                    <a:pt x="1268" y="1012"/>
                    <a:pt x="1260" y="1020"/>
                    <a:pt x="1248" y="1027"/>
                  </a:cubicBezTo>
                  <a:cubicBezTo>
                    <a:pt x="1239" y="1033"/>
                    <a:pt x="1230" y="1040"/>
                    <a:pt x="1220" y="1046"/>
                  </a:cubicBezTo>
                  <a:lnTo>
                    <a:pt x="1220" y="1046"/>
                  </a:lnTo>
                  <a:cubicBezTo>
                    <a:pt x="1218" y="1048"/>
                    <a:pt x="1216" y="1049"/>
                    <a:pt x="1214" y="1050"/>
                  </a:cubicBezTo>
                  <a:cubicBezTo>
                    <a:pt x="1202" y="1057"/>
                    <a:pt x="1190" y="1060"/>
                    <a:pt x="1176" y="1060"/>
                  </a:cubicBezTo>
                  <a:cubicBezTo>
                    <a:pt x="1162" y="1060"/>
                    <a:pt x="1151" y="1056"/>
                    <a:pt x="1139" y="1050"/>
                  </a:cubicBezTo>
                  <a:cubicBezTo>
                    <a:pt x="1129" y="1044"/>
                    <a:pt x="1122" y="1038"/>
                    <a:pt x="1115" y="1029"/>
                  </a:cubicBezTo>
                  <a:lnTo>
                    <a:pt x="1116" y="1029"/>
                  </a:lnTo>
                  <a:close/>
                  <a:moveTo>
                    <a:pt x="2102" y="2365"/>
                  </a:moveTo>
                  <a:lnTo>
                    <a:pt x="2102" y="2365"/>
                  </a:lnTo>
                  <a:cubicBezTo>
                    <a:pt x="2108" y="2376"/>
                    <a:pt x="2110" y="2387"/>
                    <a:pt x="2110" y="2399"/>
                  </a:cubicBezTo>
                  <a:cubicBezTo>
                    <a:pt x="2110" y="2413"/>
                    <a:pt x="2107" y="2425"/>
                    <a:pt x="2100" y="2437"/>
                  </a:cubicBezTo>
                  <a:cubicBezTo>
                    <a:pt x="2093" y="2449"/>
                    <a:pt x="2084" y="2458"/>
                    <a:pt x="2072" y="2464"/>
                  </a:cubicBezTo>
                  <a:cubicBezTo>
                    <a:pt x="2071" y="2465"/>
                    <a:pt x="2070" y="2466"/>
                    <a:pt x="2069" y="2466"/>
                  </a:cubicBezTo>
                  <a:lnTo>
                    <a:pt x="2069" y="2466"/>
                  </a:lnTo>
                  <a:cubicBezTo>
                    <a:pt x="1937" y="2534"/>
                    <a:pt x="1811" y="2564"/>
                    <a:pt x="1662" y="2564"/>
                  </a:cubicBezTo>
                  <a:cubicBezTo>
                    <a:pt x="1661" y="2564"/>
                    <a:pt x="1661" y="2564"/>
                    <a:pt x="1661" y="2564"/>
                  </a:cubicBezTo>
                  <a:lnTo>
                    <a:pt x="1661" y="2564"/>
                  </a:lnTo>
                  <a:cubicBezTo>
                    <a:pt x="1494" y="2564"/>
                    <a:pt x="1351" y="2527"/>
                    <a:pt x="1208" y="2443"/>
                  </a:cubicBezTo>
                  <a:cubicBezTo>
                    <a:pt x="1163" y="2418"/>
                    <a:pt x="1128" y="2392"/>
                    <a:pt x="1088" y="2360"/>
                  </a:cubicBezTo>
                  <a:lnTo>
                    <a:pt x="1088" y="2360"/>
                  </a:lnTo>
                  <a:cubicBezTo>
                    <a:pt x="1079" y="2354"/>
                    <a:pt x="1072" y="2346"/>
                    <a:pt x="1067" y="2337"/>
                  </a:cubicBezTo>
                  <a:cubicBezTo>
                    <a:pt x="1059" y="2325"/>
                    <a:pt x="1057" y="2313"/>
                    <a:pt x="1057" y="2299"/>
                  </a:cubicBezTo>
                  <a:cubicBezTo>
                    <a:pt x="1057" y="2285"/>
                    <a:pt x="1060" y="2273"/>
                    <a:pt x="1067" y="2261"/>
                  </a:cubicBezTo>
                  <a:cubicBezTo>
                    <a:pt x="1074" y="2249"/>
                    <a:pt x="1083" y="2241"/>
                    <a:pt x="1095" y="2234"/>
                  </a:cubicBezTo>
                  <a:cubicBezTo>
                    <a:pt x="1107" y="2227"/>
                    <a:pt x="1119" y="2224"/>
                    <a:pt x="1133" y="2224"/>
                  </a:cubicBezTo>
                  <a:cubicBezTo>
                    <a:pt x="1147" y="2224"/>
                    <a:pt x="1158" y="2227"/>
                    <a:pt x="1170" y="2234"/>
                  </a:cubicBezTo>
                  <a:cubicBezTo>
                    <a:pt x="1175" y="2237"/>
                    <a:pt x="1179" y="2240"/>
                    <a:pt x="1184" y="2243"/>
                  </a:cubicBezTo>
                  <a:lnTo>
                    <a:pt x="1184" y="2243"/>
                  </a:lnTo>
                  <a:cubicBezTo>
                    <a:pt x="1217" y="2270"/>
                    <a:pt x="1246" y="2291"/>
                    <a:pt x="1283" y="2312"/>
                  </a:cubicBezTo>
                  <a:cubicBezTo>
                    <a:pt x="1403" y="2381"/>
                    <a:pt x="1521" y="2413"/>
                    <a:pt x="1661" y="2413"/>
                  </a:cubicBezTo>
                  <a:lnTo>
                    <a:pt x="1661" y="2413"/>
                  </a:lnTo>
                  <a:lnTo>
                    <a:pt x="1661" y="2413"/>
                  </a:lnTo>
                  <a:cubicBezTo>
                    <a:pt x="1784" y="2413"/>
                    <a:pt x="1889" y="2388"/>
                    <a:pt x="1999" y="2332"/>
                  </a:cubicBezTo>
                  <a:lnTo>
                    <a:pt x="1999" y="2332"/>
                  </a:lnTo>
                  <a:cubicBezTo>
                    <a:pt x="2010" y="2326"/>
                    <a:pt x="2021" y="2323"/>
                    <a:pt x="2034" y="2323"/>
                  </a:cubicBezTo>
                  <a:cubicBezTo>
                    <a:pt x="2048" y="2323"/>
                    <a:pt x="2060" y="2326"/>
                    <a:pt x="2072" y="2333"/>
                  </a:cubicBezTo>
                  <a:cubicBezTo>
                    <a:pt x="2084" y="2340"/>
                    <a:pt x="2093" y="2349"/>
                    <a:pt x="2100" y="2361"/>
                  </a:cubicBezTo>
                  <a:cubicBezTo>
                    <a:pt x="2101" y="2362"/>
                    <a:pt x="2101" y="2363"/>
                    <a:pt x="2102" y="2365"/>
                  </a:cubicBezTo>
                  <a:close/>
                  <a:moveTo>
                    <a:pt x="2279" y="2216"/>
                  </a:moveTo>
                  <a:lnTo>
                    <a:pt x="2279" y="2216"/>
                  </a:lnTo>
                  <a:cubicBezTo>
                    <a:pt x="2283" y="2220"/>
                    <a:pt x="2286" y="2224"/>
                    <a:pt x="2289" y="2229"/>
                  </a:cubicBezTo>
                  <a:cubicBezTo>
                    <a:pt x="2296" y="2241"/>
                    <a:pt x="2299" y="2253"/>
                    <a:pt x="2299" y="2267"/>
                  </a:cubicBezTo>
                  <a:cubicBezTo>
                    <a:pt x="2299" y="2281"/>
                    <a:pt x="2296" y="2293"/>
                    <a:pt x="2289" y="2305"/>
                  </a:cubicBezTo>
                  <a:cubicBezTo>
                    <a:pt x="2285" y="2312"/>
                    <a:pt x="2281" y="2317"/>
                    <a:pt x="2275" y="2322"/>
                  </a:cubicBezTo>
                  <a:cubicBezTo>
                    <a:pt x="2268" y="2329"/>
                    <a:pt x="2260" y="2337"/>
                    <a:pt x="2252" y="2343"/>
                  </a:cubicBezTo>
                  <a:lnTo>
                    <a:pt x="2252" y="2343"/>
                  </a:lnTo>
                  <a:cubicBezTo>
                    <a:pt x="2248" y="2347"/>
                    <a:pt x="2246" y="2350"/>
                    <a:pt x="2241" y="2352"/>
                  </a:cubicBezTo>
                  <a:cubicBezTo>
                    <a:pt x="2230" y="2360"/>
                    <a:pt x="2217" y="2362"/>
                    <a:pt x="2203" y="2362"/>
                  </a:cubicBezTo>
                  <a:lnTo>
                    <a:pt x="2203" y="2362"/>
                  </a:lnTo>
                  <a:lnTo>
                    <a:pt x="2202" y="2362"/>
                  </a:lnTo>
                  <a:cubicBezTo>
                    <a:pt x="2188" y="2362"/>
                    <a:pt x="2177" y="2359"/>
                    <a:pt x="2165" y="2352"/>
                  </a:cubicBezTo>
                  <a:cubicBezTo>
                    <a:pt x="2153" y="2345"/>
                    <a:pt x="2144" y="2336"/>
                    <a:pt x="2137" y="2324"/>
                  </a:cubicBezTo>
                  <a:cubicBezTo>
                    <a:pt x="2130" y="2312"/>
                    <a:pt x="2127" y="2300"/>
                    <a:pt x="2127" y="2286"/>
                  </a:cubicBezTo>
                  <a:cubicBezTo>
                    <a:pt x="2127" y="2273"/>
                    <a:pt x="2130" y="2261"/>
                    <a:pt x="2137" y="2249"/>
                  </a:cubicBezTo>
                  <a:cubicBezTo>
                    <a:pt x="2142" y="2241"/>
                    <a:pt x="2146" y="2235"/>
                    <a:pt x="2153" y="2229"/>
                  </a:cubicBezTo>
                  <a:cubicBezTo>
                    <a:pt x="2160" y="2223"/>
                    <a:pt x="2167" y="2218"/>
                    <a:pt x="2173" y="2212"/>
                  </a:cubicBezTo>
                  <a:lnTo>
                    <a:pt x="2173" y="2212"/>
                  </a:lnTo>
                  <a:cubicBezTo>
                    <a:pt x="2177" y="2208"/>
                    <a:pt x="2181" y="2205"/>
                    <a:pt x="2186" y="2202"/>
                  </a:cubicBezTo>
                  <a:cubicBezTo>
                    <a:pt x="2198" y="2195"/>
                    <a:pt x="2210" y="2192"/>
                    <a:pt x="2224" y="2192"/>
                  </a:cubicBezTo>
                  <a:cubicBezTo>
                    <a:pt x="2238" y="2192"/>
                    <a:pt x="2250" y="2195"/>
                    <a:pt x="2262" y="2202"/>
                  </a:cubicBezTo>
                  <a:cubicBezTo>
                    <a:pt x="2269" y="2206"/>
                    <a:pt x="2274" y="2210"/>
                    <a:pt x="2279" y="2216"/>
                  </a:cubicBezTo>
                  <a:close/>
                </a:path>
              </a:pathLst>
            </a:custGeom>
            <a:solidFill>
              <a:srgbClr val="6B6D87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685646">
                <a:defRPr/>
              </a:pPr>
              <a:endParaRPr lang="ru-RU" sz="1100" kern="0">
                <a:solidFill>
                  <a:srgbClr val="48505B"/>
                </a:solidFill>
                <a:latin typeface="Calibri" panose="020F0502020204030204"/>
              </a:endParaRPr>
            </a:p>
          </p:txBody>
        </p:sp>
        <p:sp>
          <p:nvSpPr>
            <p:cNvPr id="102" name="Freeform 16">
              <a:extLst>
                <a:ext uri="{FF2B5EF4-FFF2-40B4-BE49-F238E27FC236}">
                  <a16:creationId xmlns:a16="http://schemas.microsoft.com/office/drawing/2014/main" id="{22E8548E-6843-424F-AC92-69C7E1D81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8674" y="4867737"/>
              <a:ext cx="219137" cy="136538"/>
            </a:xfrm>
            <a:custGeom>
              <a:avLst/>
              <a:gdLst>
                <a:gd name="T0" fmla="*/ 264 w 1471"/>
                <a:gd name="T1" fmla="*/ 0 h 1018"/>
                <a:gd name="T2" fmla="*/ 35 w 1471"/>
                <a:gd name="T3" fmla="*/ 132 h 1018"/>
                <a:gd name="T4" fmla="*/ 0 w 1471"/>
                <a:gd name="T5" fmla="*/ 942 h 1018"/>
                <a:gd name="T6" fmla="*/ 10 w 1471"/>
                <a:gd name="T7" fmla="*/ 979 h 1018"/>
                <a:gd name="T8" fmla="*/ 75 w 1471"/>
                <a:gd name="T9" fmla="*/ 1017 h 1018"/>
                <a:gd name="T10" fmla="*/ 141 w 1471"/>
                <a:gd name="T11" fmla="*/ 979 h 1018"/>
                <a:gd name="T12" fmla="*/ 151 w 1471"/>
                <a:gd name="T13" fmla="*/ 753 h 1018"/>
                <a:gd name="T14" fmla="*/ 377 w 1471"/>
                <a:gd name="T15" fmla="*/ 942 h 1018"/>
                <a:gd name="T16" fmla="*/ 387 w 1471"/>
                <a:gd name="T17" fmla="*/ 979 h 1018"/>
                <a:gd name="T18" fmla="*/ 452 w 1471"/>
                <a:gd name="T19" fmla="*/ 1017 h 1018"/>
                <a:gd name="T20" fmla="*/ 518 w 1471"/>
                <a:gd name="T21" fmla="*/ 979 h 1018"/>
                <a:gd name="T22" fmla="*/ 528 w 1471"/>
                <a:gd name="T23" fmla="*/ 264 h 1018"/>
                <a:gd name="T24" fmla="*/ 528 w 1471"/>
                <a:gd name="T25" fmla="*/ 264 h 1018"/>
                <a:gd name="T26" fmla="*/ 396 w 1471"/>
                <a:gd name="T27" fmla="*/ 35 h 1018"/>
                <a:gd name="T28" fmla="*/ 151 w 1471"/>
                <a:gd name="T29" fmla="*/ 602 h 1018"/>
                <a:gd name="T30" fmla="*/ 151 w 1471"/>
                <a:gd name="T31" fmla="*/ 264 h 1018"/>
                <a:gd name="T32" fmla="*/ 207 w 1471"/>
                <a:gd name="T33" fmla="*/ 166 h 1018"/>
                <a:gd name="T34" fmla="*/ 320 w 1471"/>
                <a:gd name="T35" fmla="*/ 166 h 1018"/>
                <a:gd name="T36" fmla="*/ 377 w 1471"/>
                <a:gd name="T37" fmla="*/ 264 h 1018"/>
                <a:gd name="T38" fmla="*/ 377 w 1471"/>
                <a:gd name="T39" fmla="*/ 602 h 1018"/>
                <a:gd name="T40" fmla="*/ 942 w 1471"/>
                <a:gd name="T41" fmla="*/ 0 h 1018"/>
                <a:gd name="T42" fmla="*/ 753 w 1471"/>
                <a:gd name="T43" fmla="*/ 0 h 1018"/>
                <a:gd name="T44" fmla="*/ 689 w 1471"/>
                <a:gd name="T45" fmla="*/ 37 h 1018"/>
                <a:gd name="T46" fmla="*/ 679 w 1471"/>
                <a:gd name="T47" fmla="*/ 942 h 1018"/>
                <a:gd name="T48" fmla="*/ 689 w 1471"/>
                <a:gd name="T49" fmla="*/ 979 h 1018"/>
                <a:gd name="T50" fmla="*/ 753 w 1471"/>
                <a:gd name="T51" fmla="*/ 1017 h 1018"/>
                <a:gd name="T52" fmla="*/ 819 w 1471"/>
                <a:gd name="T53" fmla="*/ 979 h 1018"/>
                <a:gd name="T54" fmla="*/ 829 w 1471"/>
                <a:gd name="T55" fmla="*/ 678 h 1018"/>
                <a:gd name="T56" fmla="*/ 942 w 1471"/>
                <a:gd name="T57" fmla="*/ 678 h 1018"/>
                <a:gd name="T58" fmla="*/ 1171 w 1471"/>
                <a:gd name="T59" fmla="*/ 546 h 1018"/>
                <a:gd name="T60" fmla="*/ 1206 w 1471"/>
                <a:gd name="T61" fmla="*/ 264 h 1018"/>
                <a:gd name="T62" fmla="*/ 1206 w 1471"/>
                <a:gd name="T63" fmla="*/ 264 h 1018"/>
                <a:gd name="T64" fmla="*/ 1074 w 1471"/>
                <a:gd name="T65" fmla="*/ 35 h 1018"/>
                <a:gd name="T66" fmla="*/ 1055 w 1471"/>
                <a:gd name="T67" fmla="*/ 415 h 1018"/>
                <a:gd name="T68" fmla="*/ 1040 w 1471"/>
                <a:gd name="T69" fmla="*/ 471 h 1018"/>
                <a:gd name="T70" fmla="*/ 942 w 1471"/>
                <a:gd name="T71" fmla="*/ 528 h 1018"/>
                <a:gd name="T72" fmla="*/ 829 w 1471"/>
                <a:gd name="T73" fmla="*/ 151 h 1018"/>
                <a:gd name="T74" fmla="*/ 942 w 1471"/>
                <a:gd name="T75" fmla="*/ 151 h 1018"/>
                <a:gd name="T76" fmla="*/ 1040 w 1471"/>
                <a:gd name="T77" fmla="*/ 207 h 1018"/>
                <a:gd name="T78" fmla="*/ 1055 w 1471"/>
                <a:gd name="T79" fmla="*/ 264 h 1018"/>
                <a:gd name="T80" fmla="*/ 1470 w 1471"/>
                <a:gd name="T81" fmla="*/ 75 h 1018"/>
                <a:gd name="T82" fmla="*/ 1470 w 1471"/>
                <a:gd name="T83" fmla="*/ 942 h 1018"/>
                <a:gd name="T84" fmla="*/ 1432 w 1471"/>
                <a:gd name="T85" fmla="*/ 1007 h 1018"/>
                <a:gd name="T86" fmla="*/ 1357 w 1471"/>
                <a:gd name="T87" fmla="*/ 1007 h 1018"/>
                <a:gd name="T88" fmla="*/ 1319 w 1471"/>
                <a:gd name="T89" fmla="*/ 942 h 1018"/>
                <a:gd name="T90" fmla="*/ 1319 w 1471"/>
                <a:gd name="T91" fmla="*/ 75 h 1018"/>
                <a:gd name="T92" fmla="*/ 1357 w 1471"/>
                <a:gd name="T93" fmla="*/ 10 h 1018"/>
                <a:gd name="T94" fmla="*/ 1432 w 1471"/>
                <a:gd name="T95" fmla="*/ 10 h 1018"/>
                <a:gd name="T96" fmla="*/ 1470 w 1471"/>
                <a:gd name="T97" fmla="*/ 75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1" h="1018">
                  <a:moveTo>
                    <a:pt x="264" y="0"/>
                  </a:moveTo>
                  <a:lnTo>
                    <a:pt x="264" y="0"/>
                  </a:lnTo>
                  <a:cubicBezTo>
                    <a:pt x="215" y="0"/>
                    <a:pt x="174" y="11"/>
                    <a:pt x="132" y="35"/>
                  </a:cubicBezTo>
                  <a:cubicBezTo>
                    <a:pt x="90" y="59"/>
                    <a:pt x="59" y="90"/>
                    <a:pt x="35" y="132"/>
                  </a:cubicBezTo>
                  <a:cubicBezTo>
                    <a:pt x="11" y="174"/>
                    <a:pt x="0" y="215"/>
                    <a:pt x="0" y="264"/>
                  </a:cubicBezTo>
                  <a:lnTo>
                    <a:pt x="0" y="942"/>
                  </a:lnTo>
                  <a:lnTo>
                    <a:pt x="0" y="942"/>
                  </a:lnTo>
                  <a:cubicBezTo>
                    <a:pt x="0" y="956"/>
                    <a:pt x="3" y="967"/>
                    <a:pt x="10" y="979"/>
                  </a:cubicBezTo>
                  <a:cubicBezTo>
                    <a:pt x="17" y="991"/>
                    <a:pt x="25" y="1000"/>
                    <a:pt x="37" y="1007"/>
                  </a:cubicBezTo>
                  <a:cubicBezTo>
                    <a:pt x="49" y="1014"/>
                    <a:pt x="61" y="1017"/>
                    <a:pt x="75" y="1017"/>
                  </a:cubicBezTo>
                  <a:cubicBezTo>
                    <a:pt x="89" y="1017"/>
                    <a:pt x="101" y="1014"/>
                    <a:pt x="113" y="1007"/>
                  </a:cubicBezTo>
                  <a:cubicBezTo>
                    <a:pt x="125" y="1000"/>
                    <a:pt x="134" y="991"/>
                    <a:pt x="141" y="979"/>
                  </a:cubicBezTo>
                  <a:cubicBezTo>
                    <a:pt x="147" y="967"/>
                    <a:pt x="151" y="956"/>
                    <a:pt x="151" y="942"/>
                  </a:cubicBezTo>
                  <a:lnTo>
                    <a:pt x="151" y="753"/>
                  </a:lnTo>
                  <a:lnTo>
                    <a:pt x="377" y="753"/>
                  </a:lnTo>
                  <a:lnTo>
                    <a:pt x="377" y="942"/>
                  </a:lnTo>
                  <a:lnTo>
                    <a:pt x="377" y="942"/>
                  </a:lnTo>
                  <a:cubicBezTo>
                    <a:pt x="377" y="956"/>
                    <a:pt x="380" y="967"/>
                    <a:pt x="387" y="979"/>
                  </a:cubicBezTo>
                  <a:cubicBezTo>
                    <a:pt x="394" y="991"/>
                    <a:pt x="403" y="1000"/>
                    <a:pt x="415" y="1007"/>
                  </a:cubicBezTo>
                  <a:cubicBezTo>
                    <a:pt x="427" y="1014"/>
                    <a:pt x="438" y="1017"/>
                    <a:pt x="452" y="1017"/>
                  </a:cubicBezTo>
                  <a:cubicBezTo>
                    <a:pt x="465" y="1017"/>
                    <a:pt x="478" y="1014"/>
                    <a:pt x="490" y="1007"/>
                  </a:cubicBezTo>
                  <a:cubicBezTo>
                    <a:pt x="502" y="1000"/>
                    <a:pt x="511" y="991"/>
                    <a:pt x="518" y="979"/>
                  </a:cubicBezTo>
                  <a:cubicBezTo>
                    <a:pt x="525" y="967"/>
                    <a:pt x="528" y="956"/>
                    <a:pt x="528" y="942"/>
                  </a:cubicBezTo>
                  <a:lnTo>
                    <a:pt x="528" y="264"/>
                  </a:lnTo>
                  <a:lnTo>
                    <a:pt x="528" y="264"/>
                  </a:lnTo>
                  <a:lnTo>
                    <a:pt x="528" y="264"/>
                  </a:lnTo>
                  <a:cubicBezTo>
                    <a:pt x="528" y="215"/>
                    <a:pt x="516" y="174"/>
                    <a:pt x="492" y="132"/>
                  </a:cubicBezTo>
                  <a:cubicBezTo>
                    <a:pt x="467" y="90"/>
                    <a:pt x="438" y="59"/>
                    <a:pt x="396" y="35"/>
                  </a:cubicBezTo>
                  <a:cubicBezTo>
                    <a:pt x="354" y="11"/>
                    <a:pt x="312" y="0"/>
                    <a:pt x="264" y="0"/>
                  </a:cubicBezTo>
                  <a:close/>
                  <a:moveTo>
                    <a:pt x="151" y="602"/>
                  </a:moveTo>
                  <a:lnTo>
                    <a:pt x="151" y="264"/>
                  </a:lnTo>
                  <a:lnTo>
                    <a:pt x="151" y="264"/>
                  </a:lnTo>
                  <a:cubicBezTo>
                    <a:pt x="151" y="243"/>
                    <a:pt x="155" y="225"/>
                    <a:pt x="166" y="207"/>
                  </a:cubicBezTo>
                  <a:cubicBezTo>
                    <a:pt x="176" y="189"/>
                    <a:pt x="189" y="176"/>
                    <a:pt x="207" y="166"/>
                  </a:cubicBezTo>
                  <a:cubicBezTo>
                    <a:pt x="225" y="155"/>
                    <a:pt x="243" y="151"/>
                    <a:pt x="264" y="151"/>
                  </a:cubicBezTo>
                  <a:cubicBezTo>
                    <a:pt x="285" y="151"/>
                    <a:pt x="302" y="155"/>
                    <a:pt x="320" y="166"/>
                  </a:cubicBezTo>
                  <a:cubicBezTo>
                    <a:pt x="338" y="176"/>
                    <a:pt x="351" y="189"/>
                    <a:pt x="362" y="207"/>
                  </a:cubicBezTo>
                  <a:cubicBezTo>
                    <a:pt x="372" y="225"/>
                    <a:pt x="377" y="243"/>
                    <a:pt x="377" y="264"/>
                  </a:cubicBezTo>
                  <a:lnTo>
                    <a:pt x="377" y="264"/>
                  </a:lnTo>
                  <a:lnTo>
                    <a:pt x="377" y="602"/>
                  </a:lnTo>
                  <a:lnTo>
                    <a:pt x="151" y="602"/>
                  </a:lnTo>
                  <a:close/>
                  <a:moveTo>
                    <a:pt x="942" y="0"/>
                  </a:moveTo>
                  <a:lnTo>
                    <a:pt x="753" y="0"/>
                  </a:lnTo>
                  <a:lnTo>
                    <a:pt x="753" y="0"/>
                  </a:lnTo>
                  <a:cubicBezTo>
                    <a:pt x="739" y="0"/>
                    <a:pt x="729" y="3"/>
                    <a:pt x="717" y="10"/>
                  </a:cubicBezTo>
                  <a:cubicBezTo>
                    <a:pt x="704" y="17"/>
                    <a:pt x="696" y="25"/>
                    <a:pt x="689" y="37"/>
                  </a:cubicBezTo>
                  <a:cubicBezTo>
                    <a:pt x="682" y="49"/>
                    <a:pt x="679" y="61"/>
                    <a:pt x="679" y="75"/>
                  </a:cubicBezTo>
                  <a:lnTo>
                    <a:pt x="679" y="942"/>
                  </a:lnTo>
                  <a:lnTo>
                    <a:pt x="679" y="942"/>
                  </a:lnTo>
                  <a:cubicBezTo>
                    <a:pt x="679" y="956"/>
                    <a:pt x="682" y="967"/>
                    <a:pt x="689" y="979"/>
                  </a:cubicBezTo>
                  <a:cubicBezTo>
                    <a:pt x="696" y="991"/>
                    <a:pt x="704" y="1000"/>
                    <a:pt x="717" y="1007"/>
                  </a:cubicBezTo>
                  <a:cubicBezTo>
                    <a:pt x="729" y="1014"/>
                    <a:pt x="739" y="1017"/>
                    <a:pt x="753" y="1017"/>
                  </a:cubicBezTo>
                  <a:cubicBezTo>
                    <a:pt x="767" y="1017"/>
                    <a:pt x="779" y="1014"/>
                    <a:pt x="791" y="1007"/>
                  </a:cubicBezTo>
                  <a:cubicBezTo>
                    <a:pt x="803" y="1000"/>
                    <a:pt x="812" y="991"/>
                    <a:pt x="819" y="979"/>
                  </a:cubicBezTo>
                  <a:cubicBezTo>
                    <a:pt x="826" y="967"/>
                    <a:pt x="829" y="956"/>
                    <a:pt x="829" y="942"/>
                  </a:cubicBezTo>
                  <a:lnTo>
                    <a:pt x="829" y="678"/>
                  </a:lnTo>
                  <a:lnTo>
                    <a:pt x="942" y="678"/>
                  </a:lnTo>
                  <a:lnTo>
                    <a:pt x="942" y="678"/>
                  </a:lnTo>
                  <a:cubicBezTo>
                    <a:pt x="990" y="678"/>
                    <a:pt x="1032" y="667"/>
                    <a:pt x="1074" y="642"/>
                  </a:cubicBezTo>
                  <a:cubicBezTo>
                    <a:pt x="1116" y="618"/>
                    <a:pt x="1147" y="588"/>
                    <a:pt x="1171" y="546"/>
                  </a:cubicBezTo>
                  <a:cubicBezTo>
                    <a:pt x="1196" y="505"/>
                    <a:pt x="1206" y="463"/>
                    <a:pt x="1206" y="415"/>
                  </a:cubicBezTo>
                  <a:lnTo>
                    <a:pt x="1206" y="264"/>
                  </a:lnTo>
                  <a:lnTo>
                    <a:pt x="1206" y="264"/>
                  </a:lnTo>
                  <a:lnTo>
                    <a:pt x="1206" y="264"/>
                  </a:lnTo>
                  <a:cubicBezTo>
                    <a:pt x="1206" y="215"/>
                    <a:pt x="1196" y="174"/>
                    <a:pt x="1171" y="132"/>
                  </a:cubicBezTo>
                  <a:cubicBezTo>
                    <a:pt x="1147" y="90"/>
                    <a:pt x="1116" y="59"/>
                    <a:pt x="1074" y="35"/>
                  </a:cubicBezTo>
                  <a:cubicBezTo>
                    <a:pt x="1032" y="11"/>
                    <a:pt x="990" y="0"/>
                    <a:pt x="942" y="0"/>
                  </a:cubicBezTo>
                  <a:close/>
                  <a:moveTo>
                    <a:pt x="1055" y="415"/>
                  </a:moveTo>
                  <a:lnTo>
                    <a:pt x="1055" y="415"/>
                  </a:lnTo>
                  <a:cubicBezTo>
                    <a:pt x="1055" y="435"/>
                    <a:pt x="1051" y="453"/>
                    <a:pt x="1040" y="471"/>
                  </a:cubicBezTo>
                  <a:cubicBezTo>
                    <a:pt x="1030" y="489"/>
                    <a:pt x="1016" y="502"/>
                    <a:pt x="998" y="513"/>
                  </a:cubicBezTo>
                  <a:cubicBezTo>
                    <a:pt x="980" y="523"/>
                    <a:pt x="963" y="528"/>
                    <a:pt x="942" y="528"/>
                  </a:cubicBezTo>
                  <a:lnTo>
                    <a:pt x="829" y="528"/>
                  </a:lnTo>
                  <a:lnTo>
                    <a:pt x="829" y="151"/>
                  </a:lnTo>
                  <a:lnTo>
                    <a:pt x="942" y="151"/>
                  </a:lnTo>
                  <a:lnTo>
                    <a:pt x="942" y="151"/>
                  </a:lnTo>
                  <a:cubicBezTo>
                    <a:pt x="963" y="151"/>
                    <a:pt x="980" y="155"/>
                    <a:pt x="998" y="166"/>
                  </a:cubicBezTo>
                  <a:cubicBezTo>
                    <a:pt x="1016" y="176"/>
                    <a:pt x="1030" y="189"/>
                    <a:pt x="1040" y="207"/>
                  </a:cubicBezTo>
                  <a:cubicBezTo>
                    <a:pt x="1051" y="225"/>
                    <a:pt x="1055" y="243"/>
                    <a:pt x="1055" y="264"/>
                  </a:cubicBezTo>
                  <a:lnTo>
                    <a:pt x="1055" y="264"/>
                  </a:lnTo>
                  <a:lnTo>
                    <a:pt x="1055" y="415"/>
                  </a:lnTo>
                  <a:close/>
                  <a:moveTo>
                    <a:pt x="1470" y="75"/>
                  </a:moveTo>
                  <a:lnTo>
                    <a:pt x="1470" y="942"/>
                  </a:lnTo>
                  <a:lnTo>
                    <a:pt x="1470" y="942"/>
                  </a:lnTo>
                  <a:cubicBezTo>
                    <a:pt x="1470" y="956"/>
                    <a:pt x="1467" y="967"/>
                    <a:pt x="1460" y="979"/>
                  </a:cubicBezTo>
                  <a:cubicBezTo>
                    <a:pt x="1453" y="991"/>
                    <a:pt x="1444" y="1000"/>
                    <a:pt x="1432" y="1007"/>
                  </a:cubicBezTo>
                  <a:cubicBezTo>
                    <a:pt x="1420" y="1014"/>
                    <a:pt x="1409" y="1017"/>
                    <a:pt x="1395" y="1017"/>
                  </a:cubicBezTo>
                  <a:cubicBezTo>
                    <a:pt x="1382" y="1017"/>
                    <a:pt x="1369" y="1014"/>
                    <a:pt x="1357" y="1007"/>
                  </a:cubicBezTo>
                  <a:cubicBezTo>
                    <a:pt x="1345" y="1000"/>
                    <a:pt x="1336" y="991"/>
                    <a:pt x="1329" y="979"/>
                  </a:cubicBezTo>
                  <a:cubicBezTo>
                    <a:pt x="1322" y="967"/>
                    <a:pt x="1319" y="956"/>
                    <a:pt x="1319" y="942"/>
                  </a:cubicBezTo>
                  <a:lnTo>
                    <a:pt x="1319" y="75"/>
                  </a:lnTo>
                  <a:lnTo>
                    <a:pt x="1319" y="75"/>
                  </a:lnTo>
                  <a:cubicBezTo>
                    <a:pt x="1319" y="61"/>
                    <a:pt x="1322" y="49"/>
                    <a:pt x="1329" y="37"/>
                  </a:cubicBezTo>
                  <a:cubicBezTo>
                    <a:pt x="1336" y="25"/>
                    <a:pt x="1345" y="17"/>
                    <a:pt x="1357" y="10"/>
                  </a:cubicBezTo>
                  <a:cubicBezTo>
                    <a:pt x="1369" y="3"/>
                    <a:pt x="1382" y="0"/>
                    <a:pt x="1395" y="0"/>
                  </a:cubicBezTo>
                  <a:cubicBezTo>
                    <a:pt x="1409" y="0"/>
                    <a:pt x="1420" y="3"/>
                    <a:pt x="1432" y="10"/>
                  </a:cubicBezTo>
                  <a:cubicBezTo>
                    <a:pt x="1444" y="17"/>
                    <a:pt x="1453" y="25"/>
                    <a:pt x="1460" y="37"/>
                  </a:cubicBezTo>
                  <a:cubicBezTo>
                    <a:pt x="1467" y="49"/>
                    <a:pt x="1470" y="61"/>
                    <a:pt x="1470" y="75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685646">
                <a:defRPr/>
              </a:pPr>
              <a:endParaRPr lang="ru-RU" sz="1100" kern="0">
                <a:solidFill>
                  <a:srgbClr val="00BD08"/>
                </a:solidFill>
                <a:latin typeface="Calibri" panose="020F0502020204030204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5456566" y="5604682"/>
            <a:ext cx="1587242" cy="454778"/>
          </a:xfrm>
          <a:prstGeom prst="rect">
            <a:avLst/>
          </a:prstGeom>
          <a:noFill/>
        </p:spPr>
        <p:txBody>
          <a:bodyPr wrap="square" lIns="115179" tIns="57589" rIns="115179" bIns="57589" rtlCol="0">
            <a:spAutoFit/>
          </a:bodyPr>
          <a:lstStyle>
            <a:defPPr>
              <a:defRPr lang="ru-RU"/>
            </a:defPPr>
            <a:lvl1pPr>
              <a:defRPr sz="1600">
                <a:latin typeface="Calibri" panose="020F0502020204030204" pitchFamily="34" charset="0"/>
              </a:defRPr>
            </a:lvl1pPr>
          </a:lstStyle>
          <a:p>
            <a:r>
              <a:rPr lang="en-US" sz="1100" dirty="0">
                <a:solidFill>
                  <a:srgbClr val="4C4C4C"/>
                </a:solidFill>
              </a:rPr>
              <a:t>POS-</a:t>
            </a:r>
            <a:r>
              <a:rPr lang="ru-RU" sz="1100" dirty="0">
                <a:solidFill>
                  <a:srgbClr val="4C4C4C"/>
                </a:solidFill>
              </a:rPr>
              <a:t>оборудование </a:t>
            </a:r>
          </a:p>
          <a:p>
            <a:r>
              <a:rPr lang="ru-RU" sz="1100" dirty="0">
                <a:solidFill>
                  <a:srgbClr val="4C4C4C"/>
                </a:solidFill>
              </a:rPr>
              <a:t>за счет банка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009748" y="5578897"/>
            <a:ext cx="325367" cy="559816"/>
            <a:chOff x="4597178" y="5411496"/>
            <a:chExt cx="353741" cy="608636"/>
          </a:xfrm>
        </p:grpSpPr>
        <p:sp>
          <p:nvSpPr>
            <p:cNvPr id="80" name="Freeform 154">
              <a:extLst>
                <a:ext uri="{FF2B5EF4-FFF2-40B4-BE49-F238E27FC236}">
                  <a16:creationId xmlns:a16="http://schemas.microsoft.com/office/drawing/2014/main" id="{6CD26DA4-6478-D948-92D7-2B2BBE965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9627" y="5886529"/>
              <a:ext cx="226395" cy="133603"/>
            </a:xfrm>
            <a:custGeom>
              <a:avLst/>
              <a:gdLst>
                <a:gd name="T0" fmla="*/ 686 w 846"/>
                <a:gd name="T1" fmla="*/ 476 h 477"/>
                <a:gd name="T2" fmla="*/ 158 w 846"/>
                <a:gd name="T3" fmla="*/ 476 h 477"/>
                <a:gd name="T4" fmla="*/ 79 w 846"/>
                <a:gd name="T5" fmla="*/ 454 h 477"/>
                <a:gd name="T6" fmla="*/ 21 w 846"/>
                <a:gd name="T7" fmla="*/ 396 h 477"/>
                <a:gd name="T8" fmla="*/ 0 w 846"/>
                <a:gd name="T9" fmla="*/ 317 h 477"/>
                <a:gd name="T10" fmla="*/ 0 w 846"/>
                <a:gd name="T11" fmla="*/ 53 h 477"/>
                <a:gd name="T12" fmla="*/ 7 w 846"/>
                <a:gd name="T13" fmla="*/ 26 h 477"/>
                <a:gd name="T14" fmla="*/ 26 w 846"/>
                <a:gd name="T15" fmla="*/ 7 h 477"/>
                <a:gd name="T16" fmla="*/ 53 w 846"/>
                <a:gd name="T17" fmla="*/ 0 h 477"/>
                <a:gd name="T18" fmla="*/ 792 w 846"/>
                <a:gd name="T19" fmla="*/ 0 h 477"/>
                <a:gd name="T20" fmla="*/ 818 w 846"/>
                <a:gd name="T21" fmla="*/ 7 h 477"/>
                <a:gd name="T22" fmla="*/ 838 w 846"/>
                <a:gd name="T23" fmla="*/ 26 h 477"/>
                <a:gd name="T24" fmla="*/ 845 w 846"/>
                <a:gd name="T25" fmla="*/ 53 h 477"/>
                <a:gd name="T26" fmla="*/ 845 w 846"/>
                <a:gd name="T27" fmla="*/ 317 h 477"/>
                <a:gd name="T28" fmla="*/ 823 w 846"/>
                <a:gd name="T29" fmla="*/ 396 h 477"/>
                <a:gd name="T30" fmla="*/ 765 w 846"/>
                <a:gd name="T31" fmla="*/ 454 h 477"/>
                <a:gd name="T32" fmla="*/ 686 w 846"/>
                <a:gd name="T33" fmla="*/ 476 h 477"/>
                <a:gd name="T34" fmla="*/ 106 w 846"/>
                <a:gd name="T35" fmla="*/ 106 h 477"/>
                <a:gd name="T36" fmla="*/ 106 w 846"/>
                <a:gd name="T37" fmla="*/ 317 h 477"/>
                <a:gd name="T38" fmla="*/ 113 w 846"/>
                <a:gd name="T39" fmla="*/ 344 h 477"/>
                <a:gd name="T40" fmla="*/ 132 w 846"/>
                <a:gd name="T41" fmla="*/ 363 h 477"/>
                <a:gd name="T42" fmla="*/ 158 w 846"/>
                <a:gd name="T43" fmla="*/ 370 h 477"/>
                <a:gd name="T44" fmla="*/ 686 w 846"/>
                <a:gd name="T45" fmla="*/ 370 h 477"/>
                <a:gd name="T46" fmla="*/ 712 w 846"/>
                <a:gd name="T47" fmla="*/ 363 h 477"/>
                <a:gd name="T48" fmla="*/ 732 w 846"/>
                <a:gd name="T49" fmla="*/ 344 h 477"/>
                <a:gd name="T50" fmla="*/ 739 w 846"/>
                <a:gd name="T51" fmla="*/ 317 h 477"/>
                <a:gd name="T52" fmla="*/ 739 w 846"/>
                <a:gd name="T53" fmla="*/ 106 h 477"/>
                <a:gd name="T54" fmla="*/ 106 w 846"/>
                <a:gd name="T55" fmla="*/ 106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6" h="477">
                  <a:moveTo>
                    <a:pt x="686" y="476"/>
                  </a:moveTo>
                  <a:lnTo>
                    <a:pt x="158" y="476"/>
                  </a:lnTo>
                  <a:cubicBezTo>
                    <a:pt x="129" y="476"/>
                    <a:pt x="104" y="469"/>
                    <a:pt x="79" y="454"/>
                  </a:cubicBezTo>
                  <a:cubicBezTo>
                    <a:pt x="54" y="440"/>
                    <a:pt x="36" y="422"/>
                    <a:pt x="21" y="396"/>
                  </a:cubicBezTo>
                  <a:cubicBezTo>
                    <a:pt x="6" y="371"/>
                    <a:pt x="0" y="346"/>
                    <a:pt x="0" y="317"/>
                  </a:cubicBezTo>
                  <a:lnTo>
                    <a:pt x="0" y="53"/>
                  </a:lnTo>
                  <a:cubicBezTo>
                    <a:pt x="0" y="43"/>
                    <a:pt x="2" y="35"/>
                    <a:pt x="7" y="26"/>
                  </a:cubicBezTo>
                  <a:cubicBezTo>
                    <a:pt x="12" y="18"/>
                    <a:pt x="17" y="12"/>
                    <a:pt x="26" y="7"/>
                  </a:cubicBezTo>
                  <a:cubicBezTo>
                    <a:pt x="34" y="2"/>
                    <a:pt x="43" y="0"/>
                    <a:pt x="53" y="0"/>
                  </a:cubicBezTo>
                  <a:lnTo>
                    <a:pt x="792" y="0"/>
                  </a:lnTo>
                  <a:cubicBezTo>
                    <a:pt x="801" y="0"/>
                    <a:pt x="810" y="2"/>
                    <a:pt x="818" y="7"/>
                  </a:cubicBezTo>
                  <a:cubicBezTo>
                    <a:pt x="827" y="12"/>
                    <a:pt x="834" y="18"/>
                    <a:pt x="838" y="26"/>
                  </a:cubicBezTo>
                  <a:cubicBezTo>
                    <a:pt x="843" y="35"/>
                    <a:pt x="845" y="43"/>
                    <a:pt x="845" y="53"/>
                  </a:cubicBezTo>
                  <a:lnTo>
                    <a:pt x="845" y="317"/>
                  </a:lnTo>
                  <a:cubicBezTo>
                    <a:pt x="845" y="346"/>
                    <a:pt x="838" y="371"/>
                    <a:pt x="823" y="396"/>
                  </a:cubicBezTo>
                  <a:cubicBezTo>
                    <a:pt x="809" y="422"/>
                    <a:pt x="791" y="440"/>
                    <a:pt x="765" y="454"/>
                  </a:cubicBezTo>
                  <a:cubicBezTo>
                    <a:pt x="740" y="469"/>
                    <a:pt x="715" y="476"/>
                    <a:pt x="686" y="476"/>
                  </a:cubicBezTo>
                  <a:close/>
                  <a:moveTo>
                    <a:pt x="106" y="106"/>
                  </a:moveTo>
                  <a:lnTo>
                    <a:pt x="106" y="317"/>
                  </a:lnTo>
                  <a:cubicBezTo>
                    <a:pt x="106" y="327"/>
                    <a:pt x="108" y="335"/>
                    <a:pt x="113" y="344"/>
                  </a:cubicBezTo>
                  <a:cubicBezTo>
                    <a:pt x="117" y="352"/>
                    <a:pt x="124" y="358"/>
                    <a:pt x="132" y="363"/>
                  </a:cubicBezTo>
                  <a:cubicBezTo>
                    <a:pt x="140" y="368"/>
                    <a:pt x="149" y="370"/>
                    <a:pt x="158" y="370"/>
                  </a:cubicBezTo>
                  <a:lnTo>
                    <a:pt x="686" y="370"/>
                  </a:lnTo>
                  <a:cubicBezTo>
                    <a:pt x="696" y="370"/>
                    <a:pt x="704" y="368"/>
                    <a:pt x="712" y="363"/>
                  </a:cubicBezTo>
                  <a:cubicBezTo>
                    <a:pt x="721" y="358"/>
                    <a:pt x="727" y="352"/>
                    <a:pt x="732" y="344"/>
                  </a:cubicBezTo>
                  <a:cubicBezTo>
                    <a:pt x="737" y="335"/>
                    <a:pt x="739" y="327"/>
                    <a:pt x="739" y="317"/>
                  </a:cubicBezTo>
                  <a:lnTo>
                    <a:pt x="739" y="106"/>
                  </a:lnTo>
                  <a:lnTo>
                    <a:pt x="106" y="106"/>
                  </a:lnTo>
                  <a:close/>
                </a:path>
              </a:pathLst>
            </a:custGeom>
            <a:solidFill>
              <a:srgbClr val="48505B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217">
                <a:defRPr/>
              </a:pPr>
              <a:endParaRPr lang="en-US" sz="1100" kern="0">
                <a:solidFill>
                  <a:srgbClr val="48505B"/>
                </a:solidFill>
                <a:latin typeface="Arial" panose="020B0604020202020204"/>
              </a:endParaRPr>
            </a:p>
          </p:txBody>
        </p:sp>
        <p:sp>
          <p:nvSpPr>
            <p:cNvPr id="81" name="Freeform 155">
              <a:extLst>
                <a:ext uri="{FF2B5EF4-FFF2-40B4-BE49-F238E27FC236}">
                  <a16:creationId xmlns:a16="http://schemas.microsoft.com/office/drawing/2014/main" id="{14C62A92-4EEE-4D4A-A9D8-5D1EBD425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0375" y="5886529"/>
              <a:ext cx="28299" cy="133603"/>
            </a:xfrm>
            <a:custGeom>
              <a:avLst/>
              <a:gdLst>
                <a:gd name="T0" fmla="*/ 53 w 107"/>
                <a:gd name="T1" fmla="*/ 476 h 477"/>
                <a:gd name="T2" fmla="*/ 53 w 107"/>
                <a:gd name="T3" fmla="*/ 476 h 477"/>
                <a:gd name="T4" fmla="*/ 27 w 107"/>
                <a:gd name="T5" fmla="*/ 469 h 477"/>
                <a:gd name="T6" fmla="*/ 7 w 107"/>
                <a:gd name="T7" fmla="*/ 449 h 477"/>
                <a:gd name="T8" fmla="*/ 0 w 107"/>
                <a:gd name="T9" fmla="*/ 423 h 477"/>
                <a:gd name="T10" fmla="*/ 0 w 107"/>
                <a:gd name="T11" fmla="*/ 53 h 477"/>
                <a:gd name="T12" fmla="*/ 0 w 107"/>
                <a:gd name="T13" fmla="*/ 53 h 477"/>
                <a:gd name="T14" fmla="*/ 7 w 107"/>
                <a:gd name="T15" fmla="*/ 26 h 477"/>
                <a:gd name="T16" fmla="*/ 27 w 107"/>
                <a:gd name="T17" fmla="*/ 7 h 477"/>
                <a:gd name="T18" fmla="*/ 53 w 107"/>
                <a:gd name="T19" fmla="*/ 0 h 477"/>
                <a:gd name="T20" fmla="*/ 79 w 107"/>
                <a:gd name="T21" fmla="*/ 7 h 477"/>
                <a:gd name="T22" fmla="*/ 99 w 107"/>
                <a:gd name="T23" fmla="*/ 26 h 477"/>
                <a:gd name="T24" fmla="*/ 106 w 107"/>
                <a:gd name="T25" fmla="*/ 53 h 477"/>
                <a:gd name="T26" fmla="*/ 106 w 107"/>
                <a:gd name="T27" fmla="*/ 53 h 477"/>
                <a:gd name="T28" fmla="*/ 106 w 107"/>
                <a:gd name="T29" fmla="*/ 423 h 477"/>
                <a:gd name="T30" fmla="*/ 106 w 107"/>
                <a:gd name="T31" fmla="*/ 423 h 477"/>
                <a:gd name="T32" fmla="*/ 99 w 107"/>
                <a:gd name="T33" fmla="*/ 449 h 477"/>
                <a:gd name="T34" fmla="*/ 79 w 107"/>
                <a:gd name="T35" fmla="*/ 469 h 477"/>
                <a:gd name="T36" fmla="*/ 53 w 107"/>
                <a:gd name="T37" fmla="*/ 476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477">
                  <a:moveTo>
                    <a:pt x="53" y="476"/>
                  </a:moveTo>
                  <a:lnTo>
                    <a:pt x="53" y="476"/>
                  </a:lnTo>
                  <a:cubicBezTo>
                    <a:pt x="43" y="476"/>
                    <a:pt x="35" y="474"/>
                    <a:pt x="27" y="469"/>
                  </a:cubicBezTo>
                  <a:cubicBezTo>
                    <a:pt x="18" y="464"/>
                    <a:pt x="12" y="458"/>
                    <a:pt x="7" y="449"/>
                  </a:cubicBezTo>
                  <a:cubicBezTo>
                    <a:pt x="2" y="441"/>
                    <a:pt x="0" y="433"/>
                    <a:pt x="0" y="423"/>
                  </a:cubicBezTo>
                  <a:lnTo>
                    <a:pt x="0" y="53"/>
                  </a:lnTo>
                  <a:lnTo>
                    <a:pt x="0" y="53"/>
                  </a:lnTo>
                  <a:cubicBezTo>
                    <a:pt x="0" y="43"/>
                    <a:pt x="2" y="35"/>
                    <a:pt x="7" y="26"/>
                  </a:cubicBezTo>
                  <a:cubicBezTo>
                    <a:pt x="12" y="18"/>
                    <a:pt x="18" y="12"/>
                    <a:pt x="27" y="7"/>
                  </a:cubicBezTo>
                  <a:cubicBezTo>
                    <a:pt x="35" y="2"/>
                    <a:pt x="43" y="0"/>
                    <a:pt x="53" y="0"/>
                  </a:cubicBezTo>
                  <a:cubicBezTo>
                    <a:pt x="63" y="0"/>
                    <a:pt x="70" y="2"/>
                    <a:pt x="79" y="7"/>
                  </a:cubicBezTo>
                  <a:cubicBezTo>
                    <a:pt x="87" y="12"/>
                    <a:pt x="94" y="18"/>
                    <a:pt x="99" y="26"/>
                  </a:cubicBezTo>
                  <a:cubicBezTo>
                    <a:pt x="104" y="35"/>
                    <a:pt x="106" y="43"/>
                    <a:pt x="106" y="53"/>
                  </a:cubicBezTo>
                  <a:lnTo>
                    <a:pt x="106" y="53"/>
                  </a:lnTo>
                  <a:lnTo>
                    <a:pt x="106" y="423"/>
                  </a:lnTo>
                  <a:lnTo>
                    <a:pt x="106" y="423"/>
                  </a:lnTo>
                  <a:cubicBezTo>
                    <a:pt x="106" y="433"/>
                    <a:pt x="104" y="441"/>
                    <a:pt x="99" y="449"/>
                  </a:cubicBezTo>
                  <a:cubicBezTo>
                    <a:pt x="94" y="458"/>
                    <a:pt x="87" y="464"/>
                    <a:pt x="79" y="469"/>
                  </a:cubicBezTo>
                  <a:cubicBezTo>
                    <a:pt x="70" y="474"/>
                    <a:pt x="63" y="476"/>
                    <a:pt x="53" y="476"/>
                  </a:cubicBezTo>
                </a:path>
              </a:pathLst>
            </a:custGeom>
            <a:solidFill>
              <a:srgbClr val="48505B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217">
                <a:defRPr/>
              </a:pPr>
              <a:endParaRPr lang="en-US" sz="1100" kern="0">
                <a:solidFill>
                  <a:srgbClr val="48505B"/>
                </a:solidFill>
                <a:latin typeface="Arial" panose="020B0604020202020204"/>
              </a:endParaRPr>
            </a:p>
          </p:txBody>
        </p:sp>
        <p:sp>
          <p:nvSpPr>
            <p:cNvPr id="82" name="Freeform 156">
              <a:extLst>
                <a:ext uri="{FF2B5EF4-FFF2-40B4-BE49-F238E27FC236}">
                  <a16:creationId xmlns:a16="http://schemas.microsoft.com/office/drawing/2014/main" id="{DEFECBDD-79A7-B24B-9DC9-546197BDA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7178" y="5411496"/>
              <a:ext cx="311292" cy="504722"/>
            </a:xfrm>
            <a:custGeom>
              <a:avLst/>
              <a:gdLst>
                <a:gd name="T0" fmla="*/ 1004 w 1163"/>
                <a:gd name="T1" fmla="*/ 1798 h 1799"/>
                <a:gd name="T2" fmla="*/ 159 w 1163"/>
                <a:gd name="T3" fmla="*/ 1798 h 1799"/>
                <a:gd name="T4" fmla="*/ 80 w 1163"/>
                <a:gd name="T5" fmla="*/ 1776 h 1799"/>
                <a:gd name="T6" fmla="*/ 21 w 1163"/>
                <a:gd name="T7" fmla="*/ 1718 h 1799"/>
                <a:gd name="T8" fmla="*/ 0 w 1163"/>
                <a:gd name="T9" fmla="*/ 1639 h 1799"/>
                <a:gd name="T10" fmla="*/ 0 w 1163"/>
                <a:gd name="T11" fmla="*/ 159 h 1799"/>
                <a:gd name="T12" fmla="*/ 21 w 1163"/>
                <a:gd name="T13" fmla="*/ 80 h 1799"/>
                <a:gd name="T14" fmla="*/ 80 w 1163"/>
                <a:gd name="T15" fmla="*/ 22 h 1799"/>
                <a:gd name="T16" fmla="*/ 159 w 1163"/>
                <a:gd name="T17" fmla="*/ 0 h 1799"/>
                <a:gd name="T18" fmla="*/ 1004 w 1163"/>
                <a:gd name="T19" fmla="*/ 0 h 1799"/>
                <a:gd name="T20" fmla="*/ 1083 w 1163"/>
                <a:gd name="T21" fmla="*/ 22 h 1799"/>
                <a:gd name="T22" fmla="*/ 1141 w 1163"/>
                <a:gd name="T23" fmla="*/ 80 h 1799"/>
                <a:gd name="T24" fmla="*/ 1162 w 1163"/>
                <a:gd name="T25" fmla="*/ 159 h 1799"/>
                <a:gd name="T26" fmla="*/ 1162 w 1163"/>
                <a:gd name="T27" fmla="*/ 1639 h 1799"/>
                <a:gd name="T28" fmla="*/ 1141 w 1163"/>
                <a:gd name="T29" fmla="*/ 1718 h 1799"/>
                <a:gd name="T30" fmla="*/ 1083 w 1163"/>
                <a:gd name="T31" fmla="*/ 1776 h 1799"/>
                <a:gd name="T32" fmla="*/ 1004 w 1163"/>
                <a:gd name="T33" fmla="*/ 1798 h 1799"/>
                <a:gd name="T34" fmla="*/ 159 w 1163"/>
                <a:gd name="T35" fmla="*/ 106 h 1799"/>
                <a:gd name="T36" fmla="*/ 132 w 1163"/>
                <a:gd name="T37" fmla="*/ 113 h 1799"/>
                <a:gd name="T38" fmla="*/ 113 w 1163"/>
                <a:gd name="T39" fmla="*/ 132 h 1799"/>
                <a:gd name="T40" fmla="*/ 106 w 1163"/>
                <a:gd name="T41" fmla="*/ 159 h 1799"/>
                <a:gd name="T42" fmla="*/ 106 w 1163"/>
                <a:gd name="T43" fmla="*/ 1639 h 1799"/>
                <a:gd name="T44" fmla="*/ 113 w 1163"/>
                <a:gd name="T45" fmla="*/ 1665 h 1799"/>
                <a:gd name="T46" fmla="*/ 132 w 1163"/>
                <a:gd name="T47" fmla="*/ 1685 h 1799"/>
                <a:gd name="T48" fmla="*/ 159 w 1163"/>
                <a:gd name="T49" fmla="*/ 1692 h 1799"/>
                <a:gd name="T50" fmla="*/ 1004 w 1163"/>
                <a:gd name="T51" fmla="*/ 1692 h 1799"/>
                <a:gd name="T52" fmla="*/ 1030 w 1163"/>
                <a:gd name="T53" fmla="*/ 1685 h 1799"/>
                <a:gd name="T54" fmla="*/ 1049 w 1163"/>
                <a:gd name="T55" fmla="*/ 1665 h 1799"/>
                <a:gd name="T56" fmla="*/ 1056 w 1163"/>
                <a:gd name="T57" fmla="*/ 1639 h 1799"/>
                <a:gd name="T58" fmla="*/ 1056 w 1163"/>
                <a:gd name="T59" fmla="*/ 159 h 1799"/>
                <a:gd name="T60" fmla="*/ 1049 w 1163"/>
                <a:gd name="T61" fmla="*/ 132 h 1799"/>
                <a:gd name="T62" fmla="*/ 1030 w 1163"/>
                <a:gd name="T63" fmla="*/ 113 h 1799"/>
                <a:gd name="T64" fmla="*/ 1004 w 1163"/>
                <a:gd name="T65" fmla="*/ 106 h 1799"/>
                <a:gd name="T66" fmla="*/ 159 w 1163"/>
                <a:gd name="T67" fmla="*/ 106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63" h="1799">
                  <a:moveTo>
                    <a:pt x="1004" y="1798"/>
                  </a:moveTo>
                  <a:lnTo>
                    <a:pt x="159" y="1798"/>
                  </a:lnTo>
                  <a:cubicBezTo>
                    <a:pt x="130" y="1798"/>
                    <a:pt x="105" y="1791"/>
                    <a:pt x="80" y="1776"/>
                  </a:cubicBezTo>
                  <a:cubicBezTo>
                    <a:pt x="54" y="1762"/>
                    <a:pt x="36" y="1743"/>
                    <a:pt x="21" y="1718"/>
                  </a:cubicBezTo>
                  <a:cubicBezTo>
                    <a:pt x="7" y="1693"/>
                    <a:pt x="0" y="1668"/>
                    <a:pt x="0" y="1639"/>
                  </a:cubicBezTo>
                  <a:lnTo>
                    <a:pt x="0" y="159"/>
                  </a:lnTo>
                  <a:cubicBezTo>
                    <a:pt x="0" y="130"/>
                    <a:pt x="7" y="105"/>
                    <a:pt x="21" y="80"/>
                  </a:cubicBezTo>
                  <a:cubicBezTo>
                    <a:pt x="36" y="54"/>
                    <a:pt x="54" y="37"/>
                    <a:pt x="80" y="22"/>
                  </a:cubicBezTo>
                  <a:cubicBezTo>
                    <a:pt x="105" y="8"/>
                    <a:pt x="130" y="0"/>
                    <a:pt x="159" y="0"/>
                  </a:cubicBezTo>
                  <a:lnTo>
                    <a:pt x="1004" y="0"/>
                  </a:lnTo>
                  <a:cubicBezTo>
                    <a:pt x="1033" y="0"/>
                    <a:pt x="1058" y="7"/>
                    <a:pt x="1083" y="22"/>
                  </a:cubicBezTo>
                  <a:cubicBezTo>
                    <a:pt x="1108" y="36"/>
                    <a:pt x="1126" y="54"/>
                    <a:pt x="1141" y="80"/>
                  </a:cubicBezTo>
                  <a:cubicBezTo>
                    <a:pt x="1156" y="105"/>
                    <a:pt x="1162" y="130"/>
                    <a:pt x="1162" y="159"/>
                  </a:cubicBezTo>
                  <a:lnTo>
                    <a:pt x="1162" y="1639"/>
                  </a:lnTo>
                  <a:cubicBezTo>
                    <a:pt x="1162" y="1668"/>
                    <a:pt x="1156" y="1693"/>
                    <a:pt x="1141" y="1718"/>
                  </a:cubicBezTo>
                  <a:cubicBezTo>
                    <a:pt x="1126" y="1743"/>
                    <a:pt x="1108" y="1762"/>
                    <a:pt x="1083" y="1776"/>
                  </a:cubicBezTo>
                  <a:cubicBezTo>
                    <a:pt x="1058" y="1791"/>
                    <a:pt x="1033" y="1798"/>
                    <a:pt x="1004" y="1798"/>
                  </a:cubicBezTo>
                  <a:close/>
                  <a:moveTo>
                    <a:pt x="159" y="106"/>
                  </a:moveTo>
                  <a:cubicBezTo>
                    <a:pt x="149" y="106"/>
                    <a:pt x="141" y="108"/>
                    <a:pt x="132" y="113"/>
                  </a:cubicBezTo>
                  <a:cubicBezTo>
                    <a:pt x="124" y="118"/>
                    <a:pt x="118" y="124"/>
                    <a:pt x="113" y="132"/>
                  </a:cubicBezTo>
                  <a:cubicBezTo>
                    <a:pt x="108" y="141"/>
                    <a:pt x="106" y="149"/>
                    <a:pt x="106" y="159"/>
                  </a:cubicBezTo>
                  <a:lnTo>
                    <a:pt x="106" y="1639"/>
                  </a:lnTo>
                  <a:cubicBezTo>
                    <a:pt x="106" y="1649"/>
                    <a:pt x="108" y="1657"/>
                    <a:pt x="113" y="1665"/>
                  </a:cubicBezTo>
                  <a:cubicBezTo>
                    <a:pt x="118" y="1674"/>
                    <a:pt x="124" y="1680"/>
                    <a:pt x="132" y="1685"/>
                  </a:cubicBezTo>
                  <a:cubicBezTo>
                    <a:pt x="141" y="1690"/>
                    <a:pt x="149" y="1692"/>
                    <a:pt x="159" y="1692"/>
                  </a:cubicBezTo>
                  <a:lnTo>
                    <a:pt x="1004" y="1692"/>
                  </a:lnTo>
                  <a:cubicBezTo>
                    <a:pt x="1013" y="1692"/>
                    <a:pt x="1022" y="1690"/>
                    <a:pt x="1030" y="1685"/>
                  </a:cubicBezTo>
                  <a:cubicBezTo>
                    <a:pt x="1038" y="1680"/>
                    <a:pt x="1045" y="1674"/>
                    <a:pt x="1049" y="1665"/>
                  </a:cubicBezTo>
                  <a:cubicBezTo>
                    <a:pt x="1054" y="1657"/>
                    <a:pt x="1056" y="1649"/>
                    <a:pt x="1056" y="1639"/>
                  </a:cubicBezTo>
                  <a:lnTo>
                    <a:pt x="1056" y="159"/>
                  </a:lnTo>
                  <a:cubicBezTo>
                    <a:pt x="1056" y="149"/>
                    <a:pt x="1054" y="141"/>
                    <a:pt x="1049" y="132"/>
                  </a:cubicBezTo>
                  <a:cubicBezTo>
                    <a:pt x="1045" y="124"/>
                    <a:pt x="1038" y="118"/>
                    <a:pt x="1030" y="113"/>
                  </a:cubicBezTo>
                  <a:cubicBezTo>
                    <a:pt x="1022" y="108"/>
                    <a:pt x="1013" y="106"/>
                    <a:pt x="1004" y="106"/>
                  </a:cubicBezTo>
                  <a:lnTo>
                    <a:pt x="159" y="106"/>
                  </a:lnTo>
                  <a:close/>
                </a:path>
              </a:pathLst>
            </a:custGeom>
            <a:solidFill>
              <a:srgbClr val="48505B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217">
                <a:defRPr/>
              </a:pPr>
              <a:endParaRPr lang="en-US" sz="1100" kern="0">
                <a:solidFill>
                  <a:srgbClr val="48505B"/>
                </a:solidFill>
                <a:latin typeface="Arial" panose="020B0604020202020204"/>
              </a:endParaRPr>
            </a:p>
          </p:txBody>
        </p:sp>
        <p:sp>
          <p:nvSpPr>
            <p:cNvPr id="83" name="Freeform 157">
              <a:extLst>
                <a:ext uri="{FF2B5EF4-FFF2-40B4-BE49-F238E27FC236}">
                  <a16:creationId xmlns:a16="http://schemas.microsoft.com/office/drawing/2014/main" id="{6ECFF69A-D4F0-6047-9C45-97756EC97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9627" y="5456031"/>
              <a:ext cx="226395" cy="207827"/>
            </a:xfrm>
            <a:custGeom>
              <a:avLst/>
              <a:gdLst>
                <a:gd name="T0" fmla="*/ 792 w 846"/>
                <a:gd name="T1" fmla="*/ 740 h 741"/>
                <a:gd name="T2" fmla="*/ 53 w 846"/>
                <a:gd name="T3" fmla="*/ 740 h 741"/>
                <a:gd name="T4" fmla="*/ 26 w 846"/>
                <a:gd name="T5" fmla="*/ 733 h 741"/>
                <a:gd name="T6" fmla="*/ 7 w 846"/>
                <a:gd name="T7" fmla="*/ 714 h 741"/>
                <a:gd name="T8" fmla="*/ 0 w 846"/>
                <a:gd name="T9" fmla="*/ 687 h 741"/>
                <a:gd name="T10" fmla="*/ 0 w 846"/>
                <a:gd name="T11" fmla="*/ 53 h 741"/>
                <a:gd name="T12" fmla="*/ 7 w 846"/>
                <a:gd name="T13" fmla="*/ 26 h 741"/>
                <a:gd name="T14" fmla="*/ 26 w 846"/>
                <a:gd name="T15" fmla="*/ 7 h 741"/>
                <a:gd name="T16" fmla="*/ 53 w 846"/>
                <a:gd name="T17" fmla="*/ 0 h 741"/>
                <a:gd name="T18" fmla="*/ 792 w 846"/>
                <a:gd name="T19" fmla="*/ 0 h 741"/>
                <a:gd name="T20" fmla="*/ 818 w 846"/>
                <a:gd name="T21" fmla="*/ 7 h 741"/>
                <a:gd name="T22" fmla="*/ 838 w 846"/>
                <a:gd name="T23" fmla="*/ 26 h 741"/>
                <a:gd name="T24" fmla="*/ 845 w 846"/>
                <a:gd name="T25" fmla="*/ 53 h 741"/>
                <a:gd name="T26" fmla="*/ 845 w 846"/>
                <a:gd name="T27" fmla="*/ 687 h 741"/>
                <a:gd name="T28" fmla="*/ 838 w 846"/>
                <a:gd name="T29" fmla="*/ 714 h 741"/>
                <a:gd name="T30" fmla="*/ 818 w 846"/>
                <a:gd name="T31" fmla="*/ 733 h 741"/>
                <a:gd name="T32" fmla="*/ 792 w 846"/>
                <a:gd name="T33" fmla="*/ 740 h 741"/>
                <a:gd name="T34" fmla="*/ 106 w 846"/>
                <a:gd name="T35" fmla="*/ 635 h 741"/>
                <a:gd name="T36" fmla="*/ 739 w 846"/>
                <a:gd name="T37" fmla="*/ 635 h 741"/>
                <a:gd name="T38" fmla="*/ 739 w 846"/>
                <a:gd name="T39" fmla="*/ 106 h 741"/>
                <a:gd name="T40" fmla="*/ 106 w 846"/>
                <a:gd name="T41" fmla="*/ 106 h 741"/>
                <a:gd name="T42" fmla="*/ 106 w 846"/>
                <a:gd name="T43" fmla="*/ 635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46" h="741">
                  <a:moveTo>
                    <a:pt x="792" y="740"/>
                  </a:moveTo>
                  <a:lnTo>
                    <a:pt x="53" y="740"/>
                  </a:lnTo>
                  <a:cubicBezTo>
                    <a:pt x="43" y="740"/>
                    <a:pt x="34" y="738"/>
                    <a:pt x="26" y="733"/>
                  </a:cubicBezTo>
                  <a:cubicBezTo>
                    <a:pt x="17" y="728"/>
                    <a:pt x="12" y="722"/>
                    <a:pt x="7" y="714"/>
                  </a:cubicBezTo>
                  <a:cubicBezTo>
                    <a:pt x="2" y="706"/>
                    <a:pt x="0" y="697"/>
                    <a:pt x="0" y="687"/>
                  </a:cubicBezTo>
                  <a:lnTo>
                    <a:pt x="0" y="53"/>
                  </a:lnTo>
                  <a:cubicBezTo>
                    <a:pt x="0" y="43"/>
                    <a:pt x="2" y="34"/>
                    <a:pt x="7" y="26"/>
                  </a:cubicBezTo>
                  <a:cubicBezTo>
                    <a:pt x="12" y="17"/>
                    <a:pt x="17" y="12"/>
                    <a:pt x="26" y="7"/>
                  </a:cubicBezTo>
                  <a:cubicBezTo>
                    <a:pt x="34" y="2"/>
                    <a:pt x="43" y="0"/>
                    <a:pt x="53" y="0"/>
                  </a:cubicBezTo>
                  <a:lnTo>
                    <a:pt x="792" y="0"/>
                  </a:lnTo>
                  <a:cubicBezTo>
                    <a:pt x="801" y="0"/>
                    <a:pt x="810" y="2"/>
                    <a:pt x="818" y="7"/>
                  </a:cubicBezTo>
                  <a:cubicBezTo>
                    <a:pt x="827" y="12"/>
                    <a:pt x="834" y="17"/>
                    <a:pt x="838" y="26"/>
                  </a:cubicBezTo>
                  <a:cubicBezTo>
                    <a:pt x="843" y="34"/>
                    <a:pt x="845" y="43"/>
                    <a:pt x="845" y="53"/>
                  </a:cubicBezTo>
                  <a:lnTo>
                    <a:pt x="845" y="687"/>
                  </a:lnTo>
                  <a:cubicBezTo>
                    <a:pt x="845" y="697"/>
                    <a:pt x="843" y="706"/>
                    <a:pt x="838" y="714"/>
                  </a:cubicBezTo>
                  <a:cubicBezTo>
                    <a:pt x="834" y="722"/>
                    <a:pt x="827" y="728"/>
                    <a:pt x="818" y="733"/>
                  </a:cubicBezTo>
                  <a:cubicBezTo>
                    <a:pt x="810" y="738"/>
                    <a:pt x="801" y="740"/>
                    <a:pt x="792" y="740"/>
                  </a:cubicBezTo>
                  <a:close/>
                  <a:moveTo>
                    <a:pt x="106" y="635"/>
                  </a:moveTo>
                  <a:lnTo>
                    <a:pt x="739" y="635"/>
                  </a:lnTo>
                  <a:lnTo>
                    <a:pt x="739" y="106"/>
                  </a:lnTo>
                  <a:lnTo>
                    <a:pt x="106" y="106"/>
                  </a:lnTo>
                  <a:lnTo>
                    <a:pt x="106" y="635"/>
                  </a:lnTo>
                  <a:close/>
                </a:path>
              </a:pathLst>
            </a:custGeom>
            <a:solidFill>
              <a:srgbClr val="48505B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217">
                <a:defRPr/>
              </a:pPr>
              <a:endParaRPr lang="en-US" sz="1100" kern="0">
                <a:solidFill>
                  <a:srgbClr val="48505B"/>
                </a:solidFill>
                <a:latin typeface="Arial" panose="020B0604020202020204"/>
              </a:endParaRPr>
            </a:p>
          </p:txBody>
        </p:sp>
        <p:sp>
          <p:nvSpPr>
            <p:cNvPr id="84" name="Freeform 158">
              <a:extLst>
                <a:ext uri="{FF2B5EF4-FFF2-40B4-BE49-F238E27FC236}">
                  <a16:creationId xmlns:a16="http://schemas.microsoft.com/office/drawing/2014/main" id="{4A309925-9D50-A644-A45F-1CDA9C75A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620" y="5500565"/>
              <a:ext cx="28299" cy="371120"/>
            </a:xfrm>
            <a:custGeom>
              <a:avLst/>
              <a:gdLst>
                <a:gd name="T0" fmla="*/ 53 w 107"/>
                <a:gd name="T1" fmla="*/ 1321 h 1322"/>
                <a:gd name="T2" fmla="*/ 53 w 107"/>
                <a:gd name="T3" fmla="*/ 1321 h 1322"/>
                <a:gd name="T4" fmla="*/ 26 w 107"/>
                <a:gd name="T5" fmla="*/ 1314 h 1322"/>
                <a:gd name="T6" fmla="*/ 7 w 107"/>
                <a:gd name="T7" fmla="*/ 1294 h 1322"/>
                <a:gd name="T8" fmla="*/ 0 w 107"/>
                <a:gd name="T9" fmla="*/ 1268 h 1322"/>
                <a:gd name="T10" fmla="*/ 0 w 107"/>
                <a:gd name="T11" fmla="*/ 52 h 1322"/>
                <a:gd name="T12" fmla="*/ 0 w 107"/>
                <a:gd name="T13" fmla="*/ 52 h 1322"/>
                <a:gd name="T14" fmla="*/ 7 w 107"/>
                <a:gd name="T15" fmla="*/ 26 h 1322"/>
                <a:gd name="T16" fmla="*/ 26 w 107"/>
                <a:gd name="T17" fmla="*/ 7 h 1322"/>
                <a:gd name="T18" fmla="*/ 53 w 107"/>
                <a:gd name="T19" fmla="*/ 0 h 1322"/>
                <a:gd name="T20" fmla="*/ 79 w 107"/>
                <a:gd name="T21" fmla="*/ 7 h 1322"/>
                <a:gd name="T22" fmla="*/ 99 w 107"/>
                <a:gd name="T23" fmla="*/ 26 h 1322"/>
                <a:gd name="T24" fmla="*/ 106 w 107"/>
                <a:gd name="T25" fmla="*/ 52 h 1322"/>
                <a:gd name="T26" fmla="*/ 106 w 107"/>
                <a:gd name="T27" fmla="*/ 52 h 1322"/>
                <a:gd name="T28" fmla="*/ 106 w 107"/>
                <a:gd name="T29" fmla="*/ 1268 h 1322"/>
                <a:gd name="T30" fmla="*/ 106 w 107"/>
                <a:gd name="T31" fmla="*/ 1268 h 1322"/>
                <a:gd name="T32" fmla="*/ 99 w 107"/>
                <a:gd name="T33" fmla="*/ 1294 h 1322"/>
                <a:gd name="T34" fmla="*/ 79 w 107"/>
                <a:gd name="T35" fmla="*/ 1314 h 1322"/>
                <a:gd name="T36" fmla="*/ 53 w 107"/>
                <a:gd name="T37" fmla="*/ 1321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1322">
                  <a:moveTo>
                    <a:pt x="53" y="1321"/>
                  </a:moveTo>
                  <a:lnTo>
                    <a:pt x="53" y="1321"/>
                  </a:lnTo>
                  <a:cubicBezTo>
                    <a:pt x="43" y="1321"/>
                    <a:pt x="35" y="1319"/>
                    <a:pt x="26" y="1314"/>
                  </a:cubicBezTo>
                  <a:cubicBezTo>
                    <a:pt x="18" y="1309"/>
                    <a:pt x="12" y="1303"/>
                    <a:pt x="7" y="1294"/>
                  </a:cubicBezTo>
                  <a:cubicBezTo>
                    <a:pt x="2" y="1286"/>
                    <a:pt x="0" y="1278"/>
                    <a:pt x="0" y="1268"/>
                  </a:cubicBezTo>
                  <a:lnTo>
                    <a:pt x="0" y="52"/>
                  </a:lnTo>
                  <a:lnTo>
                    <a:pt x="0" y="52"/>
                  </a:lnTo>
                  <a:cubicBezTo>
                    <a:pt x="0" y="43"/>
                    <a:pt x="2" y="34"/>
                    <a:pt x="7" y="26"/>
                  </a:cubicBezTo>
                  <a:cubicBezTo>
                    <a:pt x="12" y="18"/>
                    <a:pt x="18" y="12"/>
                    <a:pt x="26" y="7"/>
                  </a:cubicBezTo>
                  <a:cubicBezTo>
                    <a:pt x="35" y="2"/>
                    <a:pt x="43" y="0"/>
                    <a:pt x="53" y="0"/>
                  </a:cubicBezTo>
                  <a:cubicBezTo>
                    <a:pt x="63" y="0"/>
                    <a:pt x="71" y="2"/>
                    <a:pt x="79" y="7"/>
                  </a:cubicBezTo>
                  <a:cubicBezTo>
                    <a:pt x="88" y="12"/>
                    <a:pt x="94" y="18"/>
                    <a:pt x="99" y="26"/>
                  </a:cubicBezTo>
                  <a:cubicBezTo>
                    <a:pt x="104" y="34"/>
                    <a:pt x="106" y="43"/>
                    <a:pt x="106" y="52"/>
                  </a:cubicBezTo>
                  <a:lnTo>
                    <a:pt x="106" y="52"/>
                  </a:lnTo>
                  <a:lnTo>
                    <a:pt x="106" y="1268"/>
                  </a:lnTo>
                  <a:lnTo>
                    <a:pt x="106" y="1268"/>
                  </a:lnTo>
                  <a:cubicBezTo>
                    <a:pt x="106" y="1278"/>
                    <a:pt x="104" y="1286"/>
                    <a:pt x="99" y="1294"/>
                  </a:cubicBezTo>
                  <a:cubicBezTo>
                    <a:pt x="94" y="1303"/>
                    <a:pt x="88" y="1309"/>
                    <a:pt x="79" y="1314"/>
                  </a:cubicBezTo>
                  <a:cubicBezTo>
                    <a:pt x="71" y="1319"/>
                    <a:pt x="63" y="1321"/>
                    <a:pt x="53" y="1321"/>
                  </a:cubicBezTo>
                </a:path>
              </a:pathLst>
            </a:custGeom>
            <a:solidFill>
              <a:srgbClr val="48505B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217">
                <a:defRPr/>
              </a:pPr>
              <a:endParaRPr lang="en-US" sz="1100" kern="0">
                <a:solidFill>
                  <a:srgbClr val="48505B"/>
                </a:solidFill>
                <a:latin typeface="Arial" panose="020B0604020202020204"/>
              </a:endParaRPr>
            </a:p>
          </p:txBody>
        </p:sp>
        <p:sp>
          <p:nvSpPr>
            <p:cNvPr id="85" name="Freeform 159">
              <a:extLst>
                <a:ext uri="{FF2B5EF4-FFF2-40B4-BE49-F238E27FC236}">
                  <a16:creationId xmlns:a16="http://schemas.microsoft.com/office/drawing/2014/main" id="{1346369A-A578-AD42-917C-DA5251587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3776" y="5693547"/>
              <a:ext cx="56598" cy="29690"/>
            </a:xfrm>
            <a:custGeom>
              <a:avLst/>
              <a:gdLst>
                <a:gd name="T0" fmla="*/ 158 w 212"/>
                <a:gd name="T1" fmla="*/ 105 h 106"/>
                <a:gd name="T2" fmla="*/ 53 w 212"/>
                <a:gd name="T3" fmla="*/ 105 h 106"/>
                <a:gd name="T4" fmla="*/ 53 w 212"/>
                <a:gd name="T5" fmla="*/ 105 h 106"/>
                <a:gd name="T6" fmla="*/ 26 w 212"/>
                <a:gd name="T7" fmla="*/ 98 h 106"/>
                <a:gd name="T8" fmla="*/ 7 w 212"/>
                <a:gd name="T9" fmla="*/ 80 h 106"/>
                <a:gd name="T10" fmla="*/ 0 w 212"/>
                <a:gd name="T11" fmla="*/ 53 h 106"/>
                <a:gd name="T12" fmla="*/ 7 w 212"/>
                <a:gd name="T13" fmla="*/ 27 h 106"/>
                <a:gd name="T14" fmla="*/ 26 w 212"/>
                <a:gd name="T15" fmla="*/ 7 h 106"/>
                <a:gd name="T16" fmla="*/ 53 w 212"/>
                <a:gd name="T17" fmla="*/ 0 h 106"/>
                <a:gd name="T18" fmla="*/ 158 w 212"/>
                <a:gd name="T19" fmla="*/ 0 h 106"/>
                <a:gd name="T20" fmla="*/ 158 w 212"/>
                <a:gd name="T21" fmla="*/ 0 h 106"/>
                <a:gd name="T22" fmla="*/ 185 w 212"/>
                <a:gd name="T23" fmla="*/ 7 h 106"/>
                <a:gd name="T24" fmla="*/ 204 w 212"/>
                <a:gd name="T25" fmla="*/ 27 h 106"/>
                <a:gd name="T26" fmla="*/ 211 w 212"/>
                <a:gd name="T27" fmla="*/ 53 h 106"/>
                <a:gd name="T28" fmla="*/ 204 w 212"/>
                <a:gd name="T29" fmla="*/ 80 h 106"/>
                <a:gd name="T30" fmla="*/ 185 w 212"/>
                <a:gd name="T31" fmla="*/ 98 h 106"/>
                <a:gd name="T32" fmla="*/ 158 w 212"/>
                <a:gd name="T33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06">
                  <a:moveTo>
                    <a:pt x="158" y="105"/>
                  </a:moveTo>
                  <a:lnTo>
                    <a:pt x="53" y="105"/>
                  </a:lnTo>
                  <a:lnTo>
                    <a:pt x="53" y="105"/>
                  </a:lnTo>
                  <a:cubicBezTo>
                    <a:pt x="43" y="105"/>
                    <a:pt x="34" y="103"/>
                    <a:pt x="26" y="98"/>
                  </a:cubicBezTo>
                  <a:cubicBezTo>
                    <a:pt x="17" y="93"/>
                    <a:pt x="12" y="88"/>
                    <a:pt x="7" y="80"/>
                  </a:cubicBezTo>
                  <a:cubicBezTo>
                    <a:pt x="2" y="71"/>
                    <a:pt x="0" y="63"/>
                    <a:pt x="0" y="53"/>
                  </a:cubicBezTo>
                  <a:cubicBezTo>
                    <a:pt x="0" y="43"/>
                    <a:pt x="2" y="35"/>
                    <a:pt x="7" y="27"/>
                  </a:cubicBezTo>
                  <a:cubicBezTo>
                    <a:pt x="12" y="18"/>
                    <a:pt x="17" y="12"/>
                    <a:pt x="26" y="7"/>
                  </a:cubicBezTo>
                  <a:cubicBezTo>
                    <a:pt x="34" y="2"/>
                    <a:pt x="43" y="0"/>
                    <a:pt x="53" y="0"/>
                  </a:cubicBezTo>
                  <a:lnTo>
                    <a:pt x="158" y="0"/>
                  </a:lnTo>
                  <a:lnTo>
                    <a:pt x="158" y="0"/>
                  </a:lnTo>
                  <a:cubicBezTo>
                    <a:pt x="168" y="0"/>
                    <a:pt x="176" y="2"/>
                    <a:pt x="185" y="7"/>
                  </a:cubicBezTo>
                  <a:cubicBezTo>
                    <a:pt x="193" y="12"/>
                    <a:pt x="199" y="18"/>
                    <a:pt x="204" y="27"/>
                  </a:cubicBezTo>
                  <a:cubicBezTo>
                    <a:pt x="209" y="35"/>
                    <a:pt x="211" y="43"/>
                    <a:pt x="211" y="53"/>
                  </a:cubicBezTo>
                  <a:cubicBezTo>
                    <a:pt x="211" y="63"/>
                    <a:pt x="209" y="71"/>
                    <a:pt x="204" y="80"/>
                  </a:cubicBezTo>
                  <a:cubicBezTo>
                    <a:pt x="199" y="88"/>
                    <a:pt x="193" y="93"/>
                    <a:pt x="185" y="98"/>
                  </a:cubicBezTo>
                  <a:cubicBezTo>
                    <a:pt x="176" y="103"/>
                    <a:pt x="168" y="105"/>
                    <a:pt x="158" y="105"/>
                  </a:cubicBezTo>
                </a:path>
              </a:pathLst>
            </a:custGeom>
            <a:solidFill>
              <a:srgbClr val="48505B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217">
                <a:defRPr/>
              </a:pPr>
              <a:endParaRPr lang="en-US" sz="1100" kern="0">
                <a:solidFill>
                  <a:srgbClr val="48505B"/>
                </a:solidFill>
                <a:latin typeface="Arial" panose="020B0604020202020204"/>
              </a:endParaRPr>
            </a:p>
          </p:txBody>
        </p:sp>
        <p:sp>
          <p:nvSpPr>
            <p:cNvPr id="86" name="Freeform 160">
              <a:extLst>
                <a:ext uri="{FF2B5EF4-FFF2-40B4-BE49-F238E27FC236}">
                  <a16:creationId xmlns:a16="http://schemas.microsoft.com/office/drawing/2014/main" id="{6AA4AE5A-2F5F-514A-BD46-843FC6A1C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524" y="5693547"/>
              <a:ext cx="56598" cy="29690"/>
            </a:xfrm>
            <a:custGeom>
              <a:avLst/>
              <a:gdLst>
                <a:gd name="T0" fmla="*/ 159 w 211"/>
                <a:gd name="T1" fmla="*/ 105 h 106"/>
                <a:gd name="T2" fmla="*/ 53 w 211"/>
                <a:gd name="T3" fmla="*/ 105 h 106"/>
                <a:gd name="T4" fmla="*/ 53 w 211"/>
                <a:gd name="T5" fmla="*/ 105 h 106"/>
                <a:gd name="T6" fmla="*/ 26 w 211"/>
                <a:gd name="T7" fmla="*/ 98 h 106"/>
                <a:gd name="T8" fmla="*/ 7 w 211"/>
                <a:gd name="T9" fmla="*/ 80 h 106"/>
                <a:gd name="T10" fmla="*/ 0 w 211"/>
                <a:gd name="T11" fmla="*/ 53 h 106"/>
                <a:gd name="T12" fmla="*/ 7 w 211"/>
                <a:gd name="T13" fmla="*/ 27 h 106"/>
                <a:gd name="T14" fmla="*/ 26 w 211"/>
                <a:gd name="T15" fmla="*/ 7 h 106"/>
                <a:gd name="T16" fmla="*/ 53 w 211"/>
                <a:gd name="T17" fmla="*/ 0 h 106"/>
                <a:gd name="T18" fmla="*/ 159 w 211"/>
                <a:gd name="T19" fmla="*/ 0 h 106"/>
                <a:gd name="T20" fmla="*/ 159 w 211"/>
                <a:gd name="T21" fmla="*/ 0 h 106"/>
                <a:gd name="T22" fmla="*/ 185 w 211"/>
                <a:gd name="T23" fmla="*/ 7 h 106"/>
                <a:gd name="T24" fmla="*/ 203 w 211"/>
                <a:gd name="T25" fmla="*/ 27 h 106"/>
                <a:gd name="T26" fmla="*/ 210 w 211"/>
                <a:gd name="T27" fmla="*/ 53 h 106"/>
                <a:gd name="T28" fmla="*/ 203 w 211"/>
                <a:gd name="T29" fmla="*/ 80 h 106"/>
                <a:gd name="T30" fmla="*/ 185 w 211"/>
                <a:gd name="T31" fmla="*/ 98 h 106"/>
                <a:gd name="T32" fmla="*/ 159 w 211"/>
                <a:gd name="T33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1" h="106">
                  <a:moveTo>
                    <a:pt x="159" y="105"/>
                  </a:moveTo>
                  <a:lnTo>
                    <a:pt x="53" y="105"/>
                  </a:lnTo>
                  <a:lnTo>
                    <a:pt x="53" y="105"/>
                  </a:lnTo>
                  <a:cubicBezTo>
                    <a:pt x="43" y="105"/>
                    <a:pt x="34" y="103"/>
                    <a:pt x="26" y="98"/>
                  </a:cubicBezTo>
                  <a:cubicBezTo>
                    <a:pt x="17" y="93"/>
                    <a:pt x="12" y="88"/>
                    <a:pt x="7" y="80"/>
                  </a:cubicBezTo>
                  <a:cubicBezTo>
                    <a:pt x="2" y="71"/>
                    <a:pt x="0" y="63"/>
                    <a:pt x="0" y="53"/>
                  </a:cubicBezTo>
                  <a:cubicBezTo>
                    <a:pt x="0" y="43"/>
                    <a:pt x="2" y="35"/>
                    <a:pt x="7" y="27"/>
                  </a:cubicBezTo>
                  <a:cubicBezTo>
                    <a:pt x="12" y="18"/>
                    <a:pt x="17" y="12"/>
                    <a:pt x="26" y="7"/>
                  </a:cubicBezTo>
                  <a:cubicBezTo>
                    <a:pt x="34" y="2"/>
                    <a:pt x="43" y="0"/>
                    <a:pt x="53" y="0"/>
                  </a:cubicBezTo>
                  <a:lnTo>
                    <a:pt x="159" y="0"/>
                  </a:lnTo>
                  <a:lnTo>
                    <a:pt x="159" y="0"/>
                  </a:lnTo>
                  <a:cubicBezTo>
                    <a:pt x="168" y="0"/>
                    <a:pt x="177" y="2"/>
                    <a:pt x="185" y="7"/>
                  </a:cubicBezTo>
                  <a:cubicBezTo>
                    <a:pt x="192" y="12"/>
                    <a:pt x="198" y="18"/>
                    <a:pt x="203" y="27"/>
                  </a:cubicBezTo>
                  <a:cubicBezTo>
                    <a:pt x="208" y="35"/>
                    <a:pt x="210" y="43"/>
                    <a:pt x="210" y="53"/>
                  </a:cubicBezTo>
                  <a:cubicBezTo>
                    <a:pt x="210" y="63"/>
                    <a:pt x="208" y="71"/>
                    <a:pt x="203" y="80"/>
                  </a:cubicBezTo>
                  <a:cubicBezTo>
                    <a:pt x="198" y="88"/>
                    <a:pt x="192" y="93"/>
                    <a:pt x="185" y="98"/>
                  </a:cubicBezTo>
                  <a:cubicBezTo>
                    <a:pt x="177" y="103"/>
                    <a:pt x="168" y="105"/>
                    <a:pt x="159" y="105"/>
                  </a:cubicBezTo>
                </a:path>
              </a:pathLst>
            </a:custGeom>
            <a:solidFill>
              <a:srgbClr val="48505B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217">
                <a:defRPr/>
              </a:pPr>
              <a:endParaRPr lang="en-US" sz="1100" kern="0">
                <a:solidFill>
                  <a:srgbClr val="48505B"/>
                </a:solidFill>
                <a:latin typeface="Arial" panose="020B0604020202020204"/>
              </a:endParaRPr>
            </a:p>
          </p:txBody>
        </p:sp>
        <p:sp>
          <p:nvSpPr>
            <p:cNvPr id="87" name="Freeform 161">
              <a:extLst>
                <a:ext uri="{FF2B5EF4-FFF2-40B4-BE49-F238E27FC236}">
                  <a16:creationId xmlns:a16="http://schemas.microsoft.com/office/drawing/2014/main" id="{A56DC532-3651-E44D-AE8E-7BDA48648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5273" y="5693547"/>
              <a:ext cx="56598" cy="29690"/>
            </a:xfrm>
            <a:custGeom>
              <a:avLst/>
              <a:gdLst>
                <a:gd name="T0" fmla="*/ 159 w 213"/>
                <a:gd name="T1" fmla="*/ 105 h 106"/>
                <a:gd name="T2" fmla="*/ 53 w 213"/>
                <a:gd name="T3" fmla="*/ 105 h 106"/>
                <a:gd name="T4" fmla="*/ 53 w 213"/>
                <a:gd name="T5" fmla="*/ 105 h 106"/>
                <a:gd name="T6" fmla="*/ 27 w 213"/>
                <a:gd name="T7" fmla="*/ 98 h 106"/>
                <a:gd name="T8" fmla="*/ 7 w 213"/>
                <a:gd name="T9" fmla="*/ 80 h 106"/>
                <a:gd name="T10" fmla="*/ 0 w 213"/>
                <a:gd name="T11" fmla="*/ 53 h 106"/>
                <a:gd name="T12" fmla="*/ 7 w 213"/>
                <a:gd name="T13" fmla="*/ 27 h 106"/>
                <a:gd name="T14" fmla="*/ 27 w 213"/>
                <a:gd name="T15" fmla="*/ 7 h 106"/>
                <a:gd name="T16" fmla="*/ 53 w 213"/>
                <a:gd name="T17" fmla="*/ 0 h 106"/>
                <a:gd name="T18" fmla="*/ 159 w 213"/>
                <a:gd name="T19" fmla="*/ 0 h 106"/>
                <a:gd name="T20" fmla="*/ 159 w 213"/>
                <a:gd name="T21" fmla="*/ 0 h 106"/>
                <a:gd name="T22" fmla="*/ 185 w 213"/>
                <a:gd name="T23" fmla="*/ 7 h 106"/>
                <a:gd name="T24" fmla="*/ 205 w 213"/>
                <a:gd name="T25" fmla="*/ 27 h 106"/>
                <a:gd name="T26" fmla="*/ 212 w 213"/>
                <a:gd name="T27" fmla="*/ 53 h 106"/>
                <a:gd name="T28" fmla="*/ 205 w 213"/>
                <a:gd name="T29" fmla="*/ 80 h 106"/>
                <a:gd name="T30" fmla="*/ 185 w 213"/>
                <a:gd name="T31" fmla="*/ 98 h 106"/>
                <a:gd name="T32" fmla="*/ 159 w 213"/>
                <a:gd name="T33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106">
                  <a:moveTo>
                    <a:pt x="159" y="105"/>
                  </a:moveTo>
                  <a:lnTo>
                    <a:pt x="53" y="105"/>
                  </a:lnTo>
                  <a:lnTo>
                    <a:pt x="53" y="105"/>
                  </a:lnTo>
                  <a:cubicBezTo>
                    <a:pt x="43" y="105"/>
                    <a:pt x="36" y="103"/>
                    <a:pt x="27" y="98"/>
                  </a:cubicBezTo>
                  <a:cubicBezTo>
                    <a:pt x="19" y="93"/>
                    <a:pt x="12" y="88"/>
                    <a:pt x="7" y="80"/>
                  </a:cubicBezTo>
                  <a:cubicBezTo>
                    <a:pt x="3" y="71"/>
                    <a:pt x="0" y="63"/>
                    <a:pt x="0" y="53"/>
                  </a:cubicBezTo>
                  <a:cubicBezTo>
                    <a:pt x="0" y="43"/>
                    <a:pt x="3" y="35"/>
                    <a:pt x="7" y="27"/>
                  </a:cubicBezTo>
                  <a:cubicBezTo>
                    <a:pt x="12" y="18"/>
                    <a:pt x="19" y="12"/>
                    <a:pt x="27" y="7"/>
                  </a:cubicBezTo>
                  <a:cubicBezTo>
                    <a:pt x="36" y="2"/>
                    <a:pt x="43" y="0"/>
                    <a:pt x="53" y="0"/>
                  </a:cubicBezTo>
                  <a:lnTo>
                    <a:pt x="159" y="0"/>
                  </a:lnTo>
                  <a:lnTo>
                    <a:pt x="159" y="0"/>
                  </a:lnTo>
                  <a:cubicBezTo>
                    <a:pt x="169" y="0"/>
                    <a:pt x="177" y="2"/>
                    <a:pt x="185" y="7"/>
                  </a:cubicBezTo>
                  <a:cubicBezTo>
                    <a:pt x="194" y="12"/>
                    <a:pt x="200" y="18"/>
                    <a:pt x="205" y="27"/>
                  </a:cubicBezTo>
                  <a:cubicBezTo>
                    <a:pt x="210" y="35"/>
                    <a:pt x="212" y="43"/>
                    <a:pt x="212" y="53"/>
                  </a:cubicBezTo>
                  <a:cubicBezTo>
                    <a:pt x="212" y="63"/>
                    <a:pt x="210" y="71"/>
                    <a:pt x="205" y="80"/>
                  </a:cubicBezTo>
                  <a:cubicBezTo>
                    <a:pt x="200" y="88"/>
                    <a:pt x="194" y="93"/>
                    <a:pt x="185" y="98"/>
                  </a:cubicBezTo>
                  <a:cubicBezTo>
                    <a:pt x="177" y="103"/>
                    <a:pt x="169" y="105"/>
                    <a:pt x="159" y="105"/>
                  </a:cubicBezTo>
                </a:path>
              </a:pathLst>
            </a:custGeom>
            <a:solidFill>
              <a:srgbClr val="48505B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217">
                <a:defRPr/>
              </a:pPr>
              <a:endParaRPr lang="en-US" sz="1100" kern="0">
                <a:solidFill>
                  <a:srgbClr val="48505B"/>
                </a:solidFill>
                <a:latin typeface="Arial" panose="020B0604020202020204"/>
              </a:endParaRPr>
            </a:p>
          </p:txBody>
        </p:sp>
        <p:sp>
          <p:nvSpPr>
            <p:cNvPr id="88" name="Freeform 162">
              <a:extLst>
                <a:ext uri="{FF2B5EF4-FFF2-40B4-BE49-F238E27FC236}">
                  <a16:creationId xmlns:a16="http://schemas.microsoft.com/office/drawing/2014/main" id="{3D71591F-7FA9-2C4B-8FDE-26341E85C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3776" y="5738081"/>
              <a:ext cx="56598" cy="29690"/>
            </a:xfrm>
            <a:custGeom>
              <a:avLst/>
              <a:gdLst>
                <a:gd name="T0" fmla="*/ 158 w 212"/>
                <a:gd name="T1" fmla="*/ 106 h 107"/>
                <a:gd name="T2" fmla="*/ 53 w 212"/>
                <a:gd name="T3" fmla="*/ 106 h 107"/>
                <a:gd name="T4" fmla="*/ 53 w 212"/>
                <a:gd name="T5" fmla="*/ 106 h 107"/>
                <a:gd name="T6" fmla="*/ 26 w 212"/>
                <a:gd name="T7" fmla="*/ 99 h 107"/>
                <a:gd name="T8" fmla="*/ 7 w 212"/>
                <a:gd name="T9" fmla="*/ 79 h 107"/>
                <a:gd name="T10" fmla="*/ 0 w 212"/>
                <a:gd name="T11" fmla="*/ 53 h 107"/>
                <a:gd name="T12" fmla="*/ 7 w 212"/>
                <a:gd name="T13" fmla="*/ 26 h 107"/>
                <a:gd name="T14" fmla="*/ 26 w 212"/>
                <a:gd name="T15" fmla="*/ 7 h 107"/>
                <a:gd name="T16" fmla="*/ 53 w 212"/>
                <a:gd name="T17" fmla="*/ 0 h 107"/>
                <a:gd name="T18" fmla="*/ 158 w 212"/>
                <a:gd name="T19" fmla="*/ 0 h 107"/>
                <a:gd name="T20" fmla="*/ 158 w 212"/>
                <a:gd name="T21" fmla="*/ 0 h 107"/>
                <a:gd name="T22" fmla="*/ 185 w 212"/>
                <a:gd name="T23" fmla="*/ 7 h 107"/>
                <a:gd name="T24" fmla="*/ 204 w 212"/>
                <a:gd name="T25" fmla="*/ 26 h 107"/>
                <a:gd name="T26" fmla="*/ 211 w 212"/>
                <a:gd name="T27" fmla="*/ 53 h 107"/>
                <a:gd name="T28" fmla="*/ 204 w 212"/>
                <a:gd name="T29" fmla="*/ 79 h 107"/>
                <a:gd name="T30" fmla="*/ 185 w 212"/>
                <a:gd name="T31" fmla="*/ 99 h 107"/>
                <a:gd name="T32" fmla="*/ 158 w 212"/>
                <a:gd name="T33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07">
                  <a:moveTo>
                    <a:pt x="158" y="106"/>
                  </a:moveTo>
                  <a:lnTo>
                    <a:pt x="53" y="106"/>
                  </a:lnTo>
                  <a:lnTo>
                    <a:pt x="53" y="106"/>
                  </a:lnTo>
                  <a:cubicBezTo>
                    <a:pt x="43" y="106"/>
                    <a:pt x="34" y="104"/>
                    <a:pt x="26" y="99"/>
                  </a:cubicBezTo>
                  <a:cubicBezTo>
                    <a:pt x="17" y="95"/>
                    <a:pt x="12" y="88"/>
                    <a:pt x="7" y="79"/>
                  </a:cubicBezTo>
                  <a:cubicBezTo>
                    <a:pt x="2" y="71"/>
                    <a:pt x="0" y="63"/>
                    <a:pt x="0" y="53"/>
                  </a:cubicBezTo>
                  <a:cubicBezTo>
                    <a:pt x="0" y="44"/>
                    <a:pt x="2" y="35"/>
                    <a:pt x="7" y="26"/>
                  </a:cubicBezTo>
                  <a:cubicBezTo>
                    <a:pt x="12" y="18"/>
                    <a:pt x="17" y="12"/>
                    <a:pt x="26" y="7"/>
                  </a:cubicBezTo>
                  <a:cubicBezTo>
                    <a:pt x="34" y="2"/>
                    <a:pt x="43" y="0"/>
                    <a:pt x="53" y="0"/>
                  </a:cubicBezTo>
                  <a:lnTo>
                    <a:pt x="158" y="0"/>
                  </a:lnTo>
                  <a:lnTo>
                    <a:pt x="158" y="0"/>
                  </a:lnTo>
                  <a:cubicBezTo>
                    <a:pt x="168" y="0"/>
                    <a:pt x="176" y="2"/>
                    <a:pt x="185" y="7"/>
                  </a:cubicBezTo>
                  <a:cubicBezTo>
                    <a:pt x="193" y="12"/>
                    <a:pt x="199" y="18"/>
                    <a:pt x="204" y="26"/>
                  </a:cubicBezTo>
                  <a:cubicBezTo>
                    <a:pt x="209" y="35"/>
                    <a:pt x="211" y="44"/>
                    <a:pt x="211" y="53"/>
                  </a:cubicBezTo>
                  <a:cubicBezTo>
                    <a:pt x="211" y="63"/>
                    <a:pt x="209" y="71"/>
                    <a:pt x="204" y="79"/>
                  </a:cubicBezTo>
                  <a:cubicBezTo>
                    <a:pt x="199" y="88"/>
                    <a:pt x="193" y="95"/>
                    <a:pt x="185" y="99"/>
                  </a:cubicBezTo>
                  <a:cubicBezTo>
                    <a:pt x="176" y="104"/>
                    <a:pt x="168" y="106"/>
                    <a:pt x="158" y="106"/>
                  </a:cubicBezTo>
                </a:path>
              </a:pathLst>
            </a:custGeom>
            <a:solidFill>
              <a:srgbClr val="48505B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217">
                <a:defRPr/>
              </a:pPr>
              <a:endParaRPr lang="en-US" sz="1100" kern="0">
                <a:solidFill>
                  <a:srgbClr val="48505B"/>
                </a:solidFill>
                <a:latin typeface="Arial" panose="020B0604020202020204"/>
              </a:endParaRPr>
            </a:p>
          </p:txBody>
        </p:sp>
        <p:sp>
          <p:nvSpPr>
            <p:cNvPr id="89" name="Freeform 163">
              <a:extLst>
                <a:ext uri="{FF2B5EF4-FFF2-40B4-BE49-F238E27FC236}">
                  <a16:creationId xmlns:a16="http://schemas.microsoft.com/office/drawing/2014/main" id="{18FA6E51-4FDD-9B4F-9F80-572F96DDC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524" y="5738081"/>
              <a:ext cx="56598" cy="29690"/>
            </a:xfrm>
            <a:custGeom>
              <a:avLst/>
              <a:gdLst>
                <a:gd name="T0" fmla="*/ 159 w 211"/>
                <a:gd name="T1" fmla="*/ 106 h 107"/>
                <a:gd name="T2" fmla="*/ 53 w 211"/>
                <a:gd name="T3" fmla="*/ 106 h 107"/>
                <a:gd name="T4" fmla="*/ 53 w 211"/>
                <a:gd name="T5" fmla="*/ 106 h 107"/>
                <a:gd name="T6" fmla="*/ 26 w 211"/>
                <a:gd name="T7" fmla="*/ 99 h 107"/>
                <a:gd name="T8" fmla="*/ 7 w 211"/>
                <a:gd name="T9" fmla="*/ 79 h 107"/>
                <a:gd name="T10" fmla="*/ 0 w 211"/>
                <a:gd name="T11" fmla="*/ 53 h 107"/>
                <a:gd name="T12" fmla="*/ 7 w 211"/>
                <a:gd name="T13" fmla="*/ 26 h 107"/>
                <a:gd name="T14" fmla="*/ 26 w 211"/>
                <a:gd name="T15" fmla="*/ 7 h 107"/>
                <a:gd name="T16" fmla="*/ 53 w 211"/>
                <a:gd name="T17" fmla="*/ 0 h 107"/>
                <a:gd name="T18" fmla="*/ 159 w 211"/>
                <a:gd name="T19" fmla="*/ 0 h 107"/>
                <a:gd name="T20" fmla="*/ 159 w 211"/>
                <a:gd name="T21" fmla="*/ 0 h 107"/>
                <a:gd name="T22" fmla="*/ 185 w 211"/>
                <a:gd name="T23" fmla="*/ 7 h 107"/>
                <a:gd name="T24" fmla="*/ 203 w 211"/>
                <a:gd name="T25" fmla="*/ 26 h 107"/>
                <a:gd name="T26" fmla="*/ 210 w 211"/>
                <a:gd name="T27" fmla="*/ 53 h 107"/>
                <a:gd name="T28" fmla="*/ 203 w 211"/>
                <a:gd name="T29" fmla="*/ 79 h 107"/>
                <a:gd name="T30" fmla="*/ 185 w 211"/>
                <a:gd name="T31" fmla="*/ 99 h 107"/>
                <a:gd name="T32" fmla="*/ 159 w 211"/>
                <a:gd name="T33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1" h="107">
                  <a:moveTo>
                    <a:pt x="159" y="106"/>
                  </a:moveTo>
                  <a:lnTo>
                    <a:pt x="53" y="106"/>
                  </a:lnTo>
                  <a:lnTo>
                    <a:pt x="53" y="106"/>
                  </a:lnTo>
                  <a:cubicBezTo>
                    <a:pt x="43" y="106"/>
                    <a:pt x="34" y="104"/>
                    <a:pt x="26" y="99"/>
                  </a:cubicBezTo>
                  <a:cubicBezTo>
                    <a:pt x="17" y="95"/>
                    <a:pt x="12" y="88"/>
                    <a:pt x="7" y="79"/>
                  </a:cubicBezTo>
                  <a:cubicBezTo>
                    <a:pt x="2" y="71"/>
                    <a:pt x="0" y="63"/>
                    <a:pt x="0" y="53"/>
                  </a:cubicBezTo>
                  <a:cubicBezTo>
                    <a:pt x="0" y="44"/>
                    <a:pt x="2" y="35"/>
                    <a:pt x="7" y="26"/>
                  </a:cubicBezTo>
                  <a:cubicBezTo>
                    <a:pt x="12" y="18"/>
                    <a:pt x="17" y="12"/>
                    <a:pt x="26" y="7"/>
                  </a:cubicBezTo>
                  <a:cubicBezTo>
                    <a:pt x="34" y="2"/>
                    <a:pt x="43" y="0"/>
                    <a:pt x="53" y="0"/>
                  </a:cubicBezTo>
                  <a:lnTo>
                    <a:pt x="159" y="0"/>
                  </a:lnTo>
                  <a:lnTo>
                    <a:pt x="159" y="0"/>
                  </a:lnTo>
                  <a:cubicBezTo>
                    <a:pt x="168" y="0"/>
                    <a:pt x="177" y="2"/>
                    <a:pt x="185" y="7"/>
                  </a:cubicBezTo>
                  <a:cubicBezTo>
                    <a:pt x="192" y="12"/>
                    <a:pt x="198" y="18"/>
                    <a:pt x="203" y="26"/>
                  </a:cubicBezTo>
                  <a:cubicBezTo>
                    <a:pt x="208" y="35"/>
                    <a:pt x="210" y="44"/>
                    <a:pt x="210" y="53"/>
                  </a:cubicBezTo>
                  <a:cubicBezTo>
                    <a:pt x="210" y="63"/>
                    <a:pt x="208" y="71"/>
                    <a:pt x="203" y="79"/>
                  </a:cubicBezTo>
                  <a:cubicBezTo>
                    <a:pt x="198" y="88"/>
                    <a:pt x="193" y="95"/>
                    <a:pt x="185" y="99"/>
                  </a:cubicBezTo>
                  <a:cubicBezTo>
                    <a:pt x="176" y="104"/>
                    <a:pt x="168" y="106"/>
                    <a:pt x="159" y="106"/>
                  </a:cubicBezTo>
                </a:path>
              </a:pathLst>
            </a:custGeom>
            <a:solidFill>
              <a:srgbClr val="48505B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217">
                <a:defRPr/>
              </a:pPr>
              <a:endParaRPr lang="en-US" sz="1100" kern="0">
                <a:solidFill>
                  <a:srgbClr val="48505B"/>
                </a:solidFill>
                <a:latin typeface="Arial" panose="020B0604020202020204"/>
              </a:endParaRPr>
            </a:p>
          </p:txBody>
        </p:sp>
        <p:sp>
          <p:nvSpPr>
            <p:cNvPr id="90" name="Freeform 164">
              <a:extLst>
                <a:ext uri="{FF2B5EF4-FFF2-40B4-BE49-F238E27FC236}">
                  <a16:creationId xmlns:a16="http://schemas.microsoft.com/office/drawing/2014/main" id="{58DB9C6A-1E73-A64D-81F0-44708CE1A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5273" y="5738081"/>
              <a:ext cx="56598" cy="29690"/>
            </a:xfrm>
            <a:custGeom>
              <a:avLst/>
              <a:gdLst>
                <a:gd name="T0" fmla="*/ 159 w 213"/>
                <a:gd name="T1" fmla="*/ 106 h 107"/>
                <a:gd name="T2" fmla="*/ 53 w 213"/>
                <a:gd name="T3" fmla="*/ 106 h 107"/>
                <a:gd name="T4" fmla="*/ 53 w 213"/>
                <a:gd name="T5" fmla="*/ 106 h 107"/>
                <a:gd name="T6" fmla="*/ 27 w 213"/>
                <a:gd name="T7" fmla="*/ 99 h 107"/>
                <a:gd name="T8" fmla="*/ 7 w 213"/>
                <a:gd name="T9" fmla="*/ 79 h 107"/>
                <a:gd name="T10" fmla="*/ 0 w 213"/>
                <a:gd name="T11" fmla="*/ 53 h 107"/>
                <a:gd name="T12" fmla="*/ 7 w 213"/>
                <a:gd name="T13" fmla="*/ 26 h 107"/>
                <a:gd name="T14" fmla="*/ 27 w 213"/>
                <a:gd name="T15" fmla="*/ 7 h 107"/>
                <a:gd name="T16" fmla="*/ 53 w 213"/>
                <a:gd name="T17" fmla="*/ 0 h 107"/>
                <a:gd name="T18" fmla="*/ 159 w 213"/>
                <a:gd name="T19" fmla="*/ 0 h 107"/>
                <a:gd name="T20" fmla="*/ 159 w 213"/>
                <a:gd name="T21" fmla="*/ 0 h 107"/>
                <a:gd name="T22" fmla="*/ 185 w 213"/>
                <a:gd name="T23" fmla="*/ 7 h 107"/>
                <a:gd name="T24" fmla="*/ 205 w 213"/>
                <a:gd name="T25" fmla="*/ 26 h 107"/>
                <a:gd name="T26" fmla="*/ 212 w 213"/>
                <a:gd name="T27" fmla="*/ 53 h 107"/>
                <a:gd name="T28" fmla="*/ 205 w 213"/>
                <a:gd name="T29" fmla="*/ 79 h 107"/>
                <a:gd name="T30" fmla="*/ 185 w 213"/>
                <a:gd name="T31" fmla="*/ 99 h 107"/>
                <a:gd name="T32" fmla="*/ 159 w 213"/>
                <a:gd name="T33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107">
                  <a:moveTo>
                    <a:pt x="159" y="106"/>
                  </a:moveTo>
                  <a:lnTo>
                    <a:pt x="53" y="106"/>
                  </a:lnTo>
                  <a:lnTo>
                    <a:pt x="53" y="106"/>
                  </a:lnTo>
                  <a:cubicBezTo>
                    <a:pt x="43" y="106"/>
                    <a:pt x="36" y="104"/>
                    <a:pt x="27" y="99"/>
                  </a:cubicBezTo>
                  <a:cubicBezTo>
                    <a:pt x="19" y="95"/>
                    <a:pt x="12" y="88"/>
                    <a:pt x="7" y="79"/>
                  </a:cubicBezTo>
                  <a:cubicBezTo>
                    <a:pt x="3" y="71"/>
                    <a:pt x="0" y="63"/>
                    <a:pt x="0" y="53"/>
                  </a:cubicBezTo>
                  <a:cubicBezTo>
                    <a:pt x="0" y="44"/>
                    <a:pt x="3" y="35"/>
                    <a:pt x="7" y="26"/>
                  </a:cubicBezTo>
                  <a:cubicBezTo>
                    <a:pt x="12" y="18"/>
                    <a:pt x="19" y="12"/>
                    <a:pt x="27" y="7"/>
                  </a:cubicBezTo>
                  <a:cubicBezTo>
                    <a:pt x="36" y="2"/>
                    <a:pt x="43" y="0"/>
                    <a:pt x="53" y="0"/>
                  </a:cubicBezTo>
                  <a:lnTo>
                    <a:pt x="159" y="0"/>
                  </a:lnTo>
                  <a:lnTo>
                    <a:pt x="159" y="0"/>
                  </a:lnTo>
                  <a:cubicBezTo>
                    <a:pt x="169" y="0"/>
                    <a:pt x="177" y="2"/>
                    <a:pt x="185" y="7"/>
                  </a:cubicBezTo>
                  <a:cubicBezTo>
                    <a:pt x="194" y="12"/>
                    <a:pt x="200" y="18"/>
                    <a:pt x="205" y="26"/>
                  </a:cubicBezTo>
                  <a:cubicBezTo>
                    <a:pt x="210" y="35"/>
                    <a:pt x="212" y="44"/>
                    <a:pt x="212" y="53"/>
                  </a:cubicBezTo>
                  <a:cubicBezTo>
                    <a:pt x="212" y="63"/>
                    <a:pt x="210" y="71"/>
                    <a:pt x="205" y="79"/>
                  </a:cubicBezTo>
                  <a:cubicBezTo>
                    <a:pt x="200" y="88"/>
                    <a:pt x="194" y="95"/>
                    <a:pt x="185" y="99"/>
                  </a:cubicBezTo>
                  <a:cubicBezTo>
                    <a:pt x="177" y="104"/>
                    <a:pt x="169" y="106"/>
                    <a:pt x="159" y="106"/>
                  </a:cubicBezTo>
                </a:path>
              </a:pathLst>
            </a:custGeom>
            <a:solidFill>
              <a:srgbClr val="48505B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217">
                <a:defRPr/>
              </a:pPr>
              <a:endParaRPr lang="en-US" sz="1100" kern="0">
                <a:solidFill>
                  <a:srgbClr val="48505B"/>
                </a:solidFill>
                <a:latin typeface="Arial" panose="020B0604020202020204"/>
              </a:endParaRPr>
            </a:p>
          </p:txBody>
        </p:sp>
        <p:sp>
          <p:nvSpPr>
            <p:cNvPr id="91" name="Freeform 165">
              <a:extLst>
                <a:ext uri="{FF2B5EF4-FFF2-40B4-BE49-F238E27FC236}">
                  <a16:creationId xmlns:a16="http://schemas.microsoft.com/office/drawing/2014/main" id="{3C885BEC-039C-814E-B0AC-AB060C6BA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3776" y="5782616"/>
              <a:ext cx="56598" cy="29690"/>
            </a:xfrm>
            <a:custGeom>
              <a:avLst/>
              <a:gdLst>
                <a:gd name="T0" fmla="*/ 158 w 212"/>
                <a:gd name="T1" fmla="*/ 105 h 106"/>
                <a:gd name="T2" fmla="*/ 53 w 212"/>
                <a:gd name="T3" fmla="*/ 105 h 106"/>
                <a:gd name="T4" fmla="*/ 53 w 212"/>
                <a:gd name="T5" fmla="*/ 105 h 106"/>
                <a:gd name="T6" fmla="*/ 26 w 212"/>
                <a:gd name="T7" fmla="*/ 98 h 106"/>
                <a:gd name="T8" fmla="*/ 7 w 212"/>
                <a:gd name="T9" fmla="*/ 79 h 106"/>
                <a:gd name="T10" fmla="*/ 0 w 212"/>
                <a:gd name="T11" fmla="*/ 52 h 106"/>
                <a:gd name="T12" fmla="*/ 7 w 212"/>
                <a:gd name="T13" fmla="*/ 26 h 106"/>
                <a:gd name="T14" fmla="*/ 26 w 212"/>
                <a:gd name="T15" fmla="*/ 7 h 106"/>
                <a:gd name="T16" fmla="*/ 53 w 212"/>
                <a:gd name="T17" fmla="*/ 0 h 106"/>
                <a:gd name="T18" fmla="*/ 158 w 212"/>
                <a:gd name="T19" fmla="*/ 0 h 106"/>
                <a:gd name="T20" fmla="*/ 158 w 212"/>
                <a:gd name="T21" fmla="*/ 0 h 106"/>
                <a:gd name="T22" fmla="*/ 185 w 212"/>
                <a:gd name="T23" fmla="*/ 7 h 106"/>
                <a:gd name="T24" fmla="*/ 204 w 212"/>
                <a:gd name="T25" fmla="*/ 26 h 106"/>
                <a:gd name="T26" fmla="*/ 211 w 212"/>
                <a:gd name="T27" fmla="*/ 52 h 106"/>
                <a:gd name="T28" fmla="*/ 204 w 212"/>
                <a:gd name="T29" fmla="*/ 79 h 106"/>
                <a:gd name="T30" fmla="*/ 185 w 212"/>
                <a:gd name="T31" fmla="*/ 98 h 106"/>
                <a:gd name="T32" fmla="*/ 158 w 212"/>
                <a:gd name="T33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06">
                  <a:moveTo>
                    <a:pt x="158" y="105"/>
                  </a:moveTo>
                  <a:lnTo>
                    <a:pt x="53" y="105"/>
                  </a:lnTo>
                  <a:lnTo>
                    <a:pt x="53" y="105"/>
                  </a:lnTo>
                  <a:cubicBezTo>
                    <a:pt x="43" y="105"/>
                    <a:pt x="34" y="103"/>
                    <a:pt x="26" y="98"/>
                  </a:cubicBezTo>
                  <a:cubicBezTo>
                    <a:pt x="17" y="93"/>
                    <a:pt x="12" y="88"/>
                    <a:pt x="7" y="79"/>
                  </a:cubicBezTo>
                  <a:cubicBezTo>
                    <a:pt x="2" y="71"/>
                    <a:pt x="0" y="62"/>
                    <a:pt x="0" y="52"/>
                  </a:cubicBezTo>
                  <a:cubicBezTo>
                    <a:pt x="0" y="43"/>
                    <a:pt x="2" y="34"/>
                    <a:pt x="7" y="26"/>
                  </a:cubicBezTo>
                  <a:cubicBezTo>
                    <a:pt x="12" y="18"/>
                    <a:pt x="17" y="12"/>
                    <a:pt x="26" y="7"/>
                  </a:cubicBezTo>
                  <a:cubicBezTo>
                    <a:pt x="34" y="3"/>
                    <a:pt x="43" y="0"/>
                    <a:pt x="53" y="0"/>
                  </a:cubicBezTo>
                  <a:lnTo>
                    <a:pt x="158" y="0"/>
                  </a:lnTo>
                  <a:lnTo>
                    <a:pt x="158" y="0"/>
                  </a:lnTo>
                  <a:cubicBezTo>
                    <a:pt x="168" y="0"/>
                    <a:pt x="176" y="3"/>
                    <a:pt x="185" y="7"/>
                  </a:cubicBezTo>
                  <a:cubicBezTo>
                    <a:pt x="193" y="12"/>
                    <a:pt x="199" y="18"/>
                    <a:pt x="204" y="26"/>
                  </a:cubicBezTo>
                  <a:cubicBezTo>
                    <a:pt x="209" y="34"/>
                    <a:pt x="211" y="43"/>
                    <a:pt x="211" y="52"/>
                  </a:cubicBezTo>
                  <a:cubicBezTo>
                    <a:pt x="211" y="62"/>
                    <a:pt x="209" y="71"/>
                    <a:pt x="204" y="79"/>
                  </a:cubicBezTo>
                  <a:cubicBezTo>
                    <a:pt x="199" y="88"/>
                    <a:pt x="193" y="93"/>
                    <a:pt x="185" y="98"/>
                  </a:cubicBezTo>
                  <a:cubicBezTo>
                    <a:pt x="176" y="103"/>
                    <a:pt x="168" y="105"/>
                    <a:pt x="158" y="105"/>
                  </a:cubicBezTo>
                </a:path>
              </a:pathLst>
            </a:custGeom>
            <a:solidFill>
              <a:srgbClr val="48505B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217">
                <a:defRPr/>
              </a:pPr>
              <a:endParaRPr lang="en-US" sz="1100" kern="0">
                <a:solidFill>
                  <a:srgbClr val="48505B"/>
                </a:solidFill>
                <a:latin typeface="Arial" panose="020B0604020202020204"/>
              </a:endParaRPr>
            </a:p>
          </p:txBody>
        </p:sp>
        <p:sp>
          <p:nvSpPr>
            <p:cNvPr id="92" name="Freeform 166">
              <a:extLst>
                <a:ext uri="{FF2B5EF4-FFF2-40B4-BE49-F238E27FC236}">
                  <a16:creationId xmlns:a16="http://schemas.microsoft.com/office/drawing/2014/main" id="{99E96737-D42D-9943-A0E8-E81F4541E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524" y="5782616"/>
              <a:ext cx="56598" cy="29690"/>
            </a:xfrm>
            <a:custGeom>
              <a:avLst/>
              <a:gdLst>
                <a:gd name="T0" fmla="*/ 159 w 211"/>
                <a:gd name="T1" fmla="*/ 105 h 106"/>
                <a:gd name="T2" fmla="*/ 53 w 211"/>
                <a:gd name="T3" fmla="*/ 105 h 106"/>
                <a:gd name="T4" fmla="*/ 53 w 211"/>
                <a:gd name="T5" fmla="*/ 105 h 106"/>
                <a:gd name="T6" fmla="*/ 26 w 211"/>
                <a:gd name="T7" fmla="*/ 98 h 106"/>
                <a:gd name="T8" fmla="*/ 7 w 211"/>
                <a:gd name="T9" fmla="*/ 79 h 106"/>
                <a:gd name="T10" fmla="*/ 0 w 211"/>
                <a:gd name="T11" fmla="*/ 52 h 106"/>
                <a:gd name="T12" fmla="*/ 7 w 211"/>
                <a:gd name="T13" fmla="*/ 26 h 106"/>
                <a:gd name="T14" fmla="*/ 26 w 211"/>
                <a:gd name="T15" fmla="*/ 7 h 106"/>
                <a:gd name="T16" fmla="*/ 53 w 211"/>
                <a:gd name="T17" fmla="*/ 0 h 106"/>
                <a:gd name="T18" fmla="*/ 159 w 211"/>
                <a:gd name="T19" fmla="*/ 0 h 106"/>
                <a:gd name="T20" fmla="*/ 159 w 211"/>
                <a:gd name="T21" fmla="*/ 0 h 106"/>
                <a:gd name="T22" fmla="*/ 185 w 211"/>
                <a:gd name="T23" fmla="*/ 7 h 106"/>
                <a:gd name="T24" fmla="*/ 203 w 211"/>
                <a:gd name="T25" fmla="*/ 26 h 106"/>
                <a:gd name="T26" fmla="*/ 210 w 211"/>
                <a:gd name="T27" fmla="*/ 52 h 106"/>
                <a:gd name="T28" fmla="*/ 203 w 211"/>
                <a:gd name="T29" fmla="*/ 79 h 106"/>
                <a:gd name="T30" fmla="*/ 185 w 211"/>
                <a:gd name="T31" fmla="*/ 98 h 106"/>
                <a:gd name="T32" fmla="*/ 159 w 211"/>
                <a:gd name="T33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1" h="106">
                  <a:moveTo>
                    <a:pt x="159" y="105"/>
                  </a:moveTo>
                  <a:lnTo>
                    <a:pt x="53" y="105"/>
                  </a:lnTo>
                  <a:lnTo>
                    <a:pt x="53" y="105"/>
                  </a:lnTo>
                  <a:cubicBezTo>
                    <a:pt x="43" y="105"/>
                    <a:pt x="34" y="103"/>
                    <a:pt x="26" y="98"/>
                  </a:cubicBezTo>
                  <a:cubicBezTo>
                    <a:pt x="17" y="93"/>
                    <a:pt x="12" y="88"/>
                    <a:pt x="7" y="79"/>
                  </a:cubicBezTo>
                  <a:cubicBezTo>
                    <a:pt x="2" y="71"/>
                    <a:pt x="0" y="62"/>
                    <a:pt x="0" y="52"/>
                  </a:cubicBezTo>
                  <a:cubicBezTo>
                    <a:pt x="0" y="43"/>
                    <a:pt x="2" y="34"/>
                    <a:pt x="7" y="26"/>
                  </a:cubicBezTo>
                  <a:cubicBezTo>
                    <a:pt x="12" y="18"/>
                    <a:pt x="17" y="12"/>
                    <a:pt x="26" y="7"/>
                  </a:cubicBezTo>
                  <a:cubicBezTo>
                    <a:pt x="34" y="3"/>
                    <a:pt x="43" y="0"/>
                    <a:pt x="53" y="0"/>
                  </a:cubicBezTo>
                  <a:lnTo>
                    <a:pt x="159" y="0"/>
                  </a:lnTo>
                  <a:lnTo>
                    <a:pt x="159" y="0"/>
                  </a:lnTo>
                  <a:cubicBezTo>
                    <a:pt x="168" y="0"/>
                    <a:pt x="176" y="3"/>
                    <a:pt x="185" y="7"/>
                  </a:cubicBezTo>
                  <a:cubicBezTo>
                    <a:pt x="193" y="12"/>
                    <a:pt x="198" y="18"/>
                    <a:pt x="203" y="26"/>
                  </a:cubicBezTo>
                  <a:cubicBezTo>
                    <a:pt x="208" y="34"/>
                    <a:pt x="210" y="43"/>
                    <a:pt x="210" y="52"/>
                  </a:cubicBezTo>
                  <a:cubicBezTo>
                    <a:pt x="210" y="62"/>
                    <a:pt x="208" y="71"/>
                    <a:pt x="203" y="79"/>
                  </a:cubicBezTo>
                  <a:cubicBezTo>
                    <a:pt x="198" y="88"/>
                    <a:pt x="192" y="93"/>
                    <a:pt x="185" y="98"/>
                  </a:cubicBezTo>
                  <a:cubicBezTo>
                    <a:pt x="177" y="103"/>
                    <a:pt x="168" y="105"/>
                    <a:pt x="159" y="105"/>
                  </a:cubicBezTo>
                </a:path>
              </a:pathLst>
            </a:custGeom>
            <a:solidFill>
              <a:srgbClr val="48505B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217">
                <a:defRPr/>
              </a:pPr>
              <a:endParaRPr lang="en-US" sz="1100" kern="0">
                <a:solidFill>
                  <a:srgbClr val="48505B"/>
                </a:solidFill>
                <a:latin typeface="Arial" panose="020B0604020202020204"/>
              </a:endParaRPr>
            </a:p>
          </p:txBody>
        </p:sp>
        <p:sp>
          <p:nvSpPr>
            <p:cNvPr id="93" name="Freeform 167">
              <a:extLst>
                <a:ext uri="{FF2B5EF4-FFF2-40B4-BE49-F238E27FC236}">
                  <a16:creationId xmlns:a16="http://schemas.microsoft.com/office/drawing/2014/main" id="{4BCFCFEB-75A8-4D4A-A2B6-A772689A4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5273" y="5782616"/>
              <a:ext cx="56598" cy="29690"/>
            </a:xfrm>
            <a:custGeom>
              <a:avLst/>
              <a:gdLst>
                <a:gd name="T0" fmla="*/ 159 w 213"/>
                <a:gd name="T1" fmla="*/ 105 h 106"/>
                <a:gd name="T2" fmla="*/ 53 w 213"/>
                <a:gd name="T3" fmla="*/ 105 h 106"/>
                <a:gd name="T4" fmla="*/ 53 w 213"/>
                <a:gd name="T5" fmla="*/ 105 h 106"/>
                <a:gd name="T6" fmla="*/ 27 w 213"/>
                <a:gd name="T7" fmla="*/ 98 h 106"/>
                <a:gd name="T8" fmla="*/ 7 w 213"/>
                <a:gd name="T9" fmla="*/ 79 h 106"/>
                <a:gd name="T10" fmla="*/ 0 w 213"/>
                <a:gd name="T11" fmla="*/ 52 h 106"/>
                <a:gd name="T12" fmla="*/ 7 w 213"/>
                <a:gd name="T13" fmla="*/ 26 h 106"/>
                <a:gd name="T14" fmla="*/ 27 w 213"/>
                <a:gd name="T15" fmla="*/ 7 h 106"/>
                <a:gd name="T16" fmla="*/ 53 w 213"/>
                <a:gd name="T17" fmla="*/ 0 h 106"/>
                <a:gd name="T18" fmla="*/ 159 w 213"/>
                <a:gd name="T19" fmla="*/ 0 h 106"/>
                <a:gd name="T20" fmla="*/ 159 w 213"/>
                <a:gd name="T21" fmla="*/ 0 h 106"/>
                <a:gd name="T22" fmla="*/ 185 w 213"/>
                <a:gd name="T23" fmla="*/ 7 h 106"/>
                <a:gd name="T24" fmla="*/ 205 w 213"/>
                <a:gd name="T25" fmla="*/ 26 h 106"/>
                <a:gd name="T26" fmla="*/ 212 w 213"/>
                <a:gd name="T27" fmla="*/ 52 h 106"/>
                <a:gd name="T28" fmla="*/ 205 w 213"/>
                <a:gd name="T29" fmla="*/ 79 h 106"/>
                <a:gd name="T30" fmla="*/ 185 w 213"/>
                <a:gd name="T31" fmla="*/ 98 h 106"/>
                <a:gd name="T32" fmla="*/ 159 w 213"/>
                <a:gd name="T33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106">
                  <a:moveTo>
                    <a:pt x="159" y="105"/>
                  </a:moveTo>
                  <a:lnTo>
                    <a:pt x="53" y="105"/>
                  </a:lnTo>
                  <a:lnTo>
                    <a:pt x="53" y="105"/>
                  </a:lnTo>
                  <a:cubicBezTo>
                    <a:pt x="43" y="105"/>
                    <a:pt x="36" y="103"/>
                    <a:pt x="27" y="98"/>
                  </a:cubicBezTo>
                  <a:cubicBezTo>
                    <a:pt x="19" y="93"/>
                    <a:pt x="12" y="88"/>
                    <a:pt x="7" y="79"/>
                  </a:cubicBezTo>
                  <a:cubicBezTo>
                    <a:pt x="3" y="71"/>
                    <a:pt x="0" y="62"/>
                    <a:pt x="0" y="52"/>
                  </a:cubicBezTo>
                  <a:cubicBezTo>
                    <a:pt x="0" y="43"/>
                    <a:pt x="3" y="34"/>
                    <a:pt x="7" y="26"/>
                  </a:cubicBezTo>
                  <a:cubicBezTo>
                    <a:pt x="12" y="18"/>
                    <a:pt x="19" y="12"/>
                    <a:pt x="27" y="7"/>
                  </a:cubicBezTo>
                  <a:cubicBezTo>
                    <a:pt x="36" y="3"/>
                    <a:pt x="43" y="0"/>
                    <a:pt x="53" y="0"/>
                  </a:cubicBezTo>
                  <a:lnTo>
                    <a:pt x="159" y="0"/>
                  </a:lnTo>
                  <a:lnTo>
                    <a:pt x="159" y="0"/>
                  </a:lnTo>
                  <a:cubicBezTo>
                    <a:pt x="169" y="0"/>
                    <a:pt x="177" y="3"/>
                    <a:pt x="185" y="7"/>
                  </a:cubicBezTo>
                  <a:cubicBezTo>
                    <a:pt x="194" y="12"/>
                    <a:pt x="200" y="18"/>
                    <a:pt x="205" y="26"/>
                  </a:cubicBezTo>
                  <a:cubicBezTo>
                    <a:pt x="210" y="34"/>
                    <a:pt x="212" y="43"/>
                    <a:pt x="212" y="52"/>
                  </a:cubicBezTo>
                  <a:cubicBezTo>
                    <a:pt x="212" y="62"/>
                    <a:pt x="210" y="71"/>
                    <a:pt x="205" y="79"/>
                  </a:cubicBezTo>
                  <a:cubicBezTo>
                    <a:pt x="200" y="88"/>
                    <a:pt x="194" y="93"/>
                    <a:pt x="185" y="98"/>
                  </a:cubicBezTo>
                  <a:cubicBezTo>
                    <a:pt x="177" y="103"/>
                    <a:pt x="169" y="105"/>
                    <a:pt x="159" y="105"/>
                  </a:cubicBezTo>
                </a:path>
              </a:pathLst>
            </a:custGeom>
            <a:solidFill>
              <a:srgbClr val="48505B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217">
                <a:defRPr/>
              </a:pPr>
              <a:endParaRPr lang="en-US" sz="1100" kern="0">
                <a:solidFill>
                  <a:srgbClr val="48505B"/>
                </a:solidFill>
                <a:latin typeface="Arial" panose="020B0604020202020204"/>
              </a:endParaRPr>
            </a:p>
          </p:txBody>
        </p:sp>
        <p:sp>
          <p:nvSpPr>
            <p:cNvPr id="94" name="Freeform 168">
              <a:extLst>
                <a:ext uri="{FF2B5EF4-FFF2-40B4-BE49-F238E27FC236}">
                  <a16:creationId xmlns:a16="http://schemas.microsoft.com/office/drawing/2014/main" id="{B3763AA0-C7C4-5A46-928B-417F0B714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3776" y="5825913"/>
              <a:ext cx="56598" cy="29690"/>
            </a:xfrm>
            <a:custGeom>
              <a:avLst/>
              <a:gdLst>
                <a:gd name="T0" fmla="*/ 158 w 212"/>
                <a:gd name="T1" fmla="*/ 106 h 107"/>
                <a:gd name="T2" fmla="*/ 53 w 212"/>
                <a:gd name="T3" fmla="*/ 106 h 107"/>
                <a:gd name="T4" fmla="*/ 53 w 212"/>
                <a:gd name="T5" fmla="*/ 106 h 107"/>
                <a:gd name="T6" fmla="*/ 26 w 212"/>
                <a:gd name="T7" fmla="*/ 99 h 107"/>
                <a:gd name="T8" fmla="*/ 7 w 212"/>
                <a:gd name="T9" fmla="*/ 80 h 107"/>
                <a:gd name="T10" fmla="*/ 0 w 212"/>
                <a:gd name="T11" fmla="*/ 53 h 107"/>
                <a:gd name="T12" fmla="*/ 7 w 212"/>
                <a:gd name="T13" fmla="*/ 27 h 107"/>
                <a:gd name="T14" fmla="*/ 26 w 212"/>
                <a:gd name="T15" fmla="*/ 7 h 107"/>
                <a:gd name="T16" fmla="*/ 53 w 212"/>
                <a:gd name="T17" fmla="*/ 0 h 107"/>
                <a:gd name="T18" fmla="*/ 158 w 212"/>
                <a:gd name="T19" fmla="*/ 0 h 107"/>
                <a:gd name="T20" fmla="*/ 158 w 212"/>
                <a:gd name="T21" fmla="*/ 0 h 107"/>
                <a:gd name="T22" fmla="*/ 185 w 212"/>
                <a:gd name="T23" fmla="*/ 7 h 107"/>
                <a:gd name="T24" fmla="*/ 204 w 212"/>
                <a:gd name="T25" fmla="*/ 27 h 107"/>
                <a:gd name="T26" fmla="*/ 211 w 212"/>
                <a:gd name="T27" fmla="*/ 53 h 107"/>
                <a:gd name="T28" fmla="*/ 204 w 212"/>
                <a:gd name="T29" fmla="*/ 80 h 107"/>
                <a:gd name="T30" fmla="*/ 185 w 212"/>
                <a:gd name="T31" fmla="*/ 99 h 107"/>
                <a:gd name="T32" fmla="*/ 158 w 212"/>
                <a:gd name="T33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07">
                  <a:moveTo>
                    <a:pt x="158" y="106"/>
                  </a:moveTo>
                  <a:lnTo>
                    <a:pt x="53" y="106"/>
                  </a:lnTo>
                  <a:lnTo>
                    <a:pt x="53" y="106"/>
                  </a:lnTo>
                  <a:cubicBezTo>
                    <a:pt x="43" y="106"/>
                    <a:pt x="34" y="104"/>
                    <a:pt x="26" y="99"/>
                  </a:cubicBezTo>
                  <a:cubicBezTo>
                    <a:pt x="17" y="94"/>
                    <a:pt x="12" y="89"/>
                    <a:pt x="7" y="80"/>
                  </a:cubicBezTo>
                  <a:cubicBezTo>
                    <a:pt x="2" y="72"/>
                    <a:pt x="0" y="63"/>
                    <a:pt x="0" y="53"/>
                  </a:cubicBezTo>
                  <a:cubicBezTo>
                    <a:pt x="0" y="43"/>
                    <a:pt x="2" y="36"/>
                    <a:pt x="7" y="27"/>
                  </a:cubicBezTo>
                  <a:cubicBezTo>
                    <a:pt x="12" y="19"/>
                    <a:pt x="17" y="12"/>
                    <a:pt x="26" y="7"/>
                  </a:cubicBezTo>
                  <a:cubicBezTo>
                    <a:pt x="34" y="2"/>
                    <a:pt x="43" y="0"/>
                    <a:pt x="53" y="0"/>
                  </a:cubicBezTo>
                  <a:lnTo>
                    <a:pt x="158" y="0"/>
                  </a:lnTo>
                  <a:lnTo>
                    <a:pt x="158" y="0"/>
                  </a:lnTo>
                  <a:cubicBezTo>
                    <a:pt x="168" y="0"/>
                    <a:pt x="176" y="2"/>
                    <a:pt x="185" y="7"/>
                  </a:cubicBezTo>
                  <a:cubicBezTo>
                    <a:pt x="193" y="12"/>
                    <a:pt x="199" y="19"/>
                    <a:pt x="204" y="27"/>
                  </a:cubicBezTo>
                  <a:cubicBezTo>
                    <a:pt x="209" y="36"/>
                    <a:pt x="211" y="43"/>
                    <a:pt x="211" y="53"/>
                  </a:cubicBezTo>
                  <a:cubicBezTo>
                    <a:pt x="211" y="63"/>
                    <a:pt x="209" y="72"/>
                    <a:pt x="204" y="80"/>
                  </a:cubicBezTo>
                  <a:cubicBezTo>
                    <a:pt x="199" y="89"/>
                    <a:pt x="193" y="94"/>
                    <a:pt x="185" y="99"/>
                  </a:cubicBezTo>
                  <a:cubicBezTo>
                    <a:pt x="176" y="104"/>
                    <a:pt x="168" y="106"/>
                    <a:pt x="158" y="106"/>
                  </a:cubicBezTo>
                </a:path>
              </a:pathLst>
            </a:custGeom>
            <a:solidFill>
              <a:srgbClr val="48505B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217">
                <a:defRPr/>
              </a:pPr>
              <a:endParaRPr lang="en-US" sz="1100" kern="0">
                <a:solidFill>
                  <a:srgbClr val="48505B"/>
                </a:solidFill>
                <a:latin typeface="Arial" panose="020B0604020202020204"/>
              </a:endParaRPr>
            </a:p>
          </p:txBody>
        </p:sp>
        <p:sp>
          <p:nvSpPr>
            <p:cNvPr id="95" name="Freeform 169">
              <a:extLst>
                <a:ext uri="{FF2B5EF4-FFF2-40B4-BE49-F238E27FC236}">
                  <a16:creationId xmlns:a16="http://schemas.microsoft.com/office/drawing/2014/main" id="{28C0D944-E3C4-E54D-8841-03BA3ED8A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524" y="5825913"/>
              <a:ext cx="56598" cy="29690"/>
            </a:xfrm>
            <a:custGeom>
              <a:avLst/>
              <a:gdLst>
                <a:gd name="T0" fmla="*/ 159 w 211"/>
                <a:gd name="T1" fmla="*/ 106 h 107"/>
                <a:gd name="T2" fmla="*/ 53 w 211"/>
                <a:gd name="T3" fmla="*/ 106 h 107"/>
                <a:gd name="T4" fmla="*/ 53 w 211"/>
                <a:gd name="T5" fmla="*/ 106 h 107"/>
                <a:gd name="T6" fmla="*/ 26 w 211"/>
                <a:gd name="T7" fmla="*/ 99 h 107"/>
                <a:gd name="T8" fmla="*/ 7 w 211"/>
                <a:gd name="T9" fmla="*/ 80 h 107"/>
                <a:gd name="T10" fmla="*/ 0 w 211"/>
                <a:gd name="T11" fmla="*/ 53 h 107"/>
                <a:gd name="T12" fmla="*/ 7 w 211"/>
                <a:gd name="T13" fmla="*/ 27 h 107"/>
                <a:gd name="T14" fmla="*/ 26 w 211"/>
                <a:gd name="T15" fmla="*/ 7 h 107"/>
                <a:gd name="T16" fmla="*/ 53 w 211"/>
                <a:gd name="T17" fmla="*/ 0 h 107"/>
                <a:gd name="T18" fmla="*/ 159 w 211"/>
                <a:gd name="T19" fmla="*/ 0 h 107"/>
                <a:gd name="T20" fmla="*/ 159 w 211"/>
                <a:gd name="T21" fmla="*/ 0 h 107"/>
                <a:gd name="T22" fmla="*/ 185 w 211"/>
                <a:gd name="T23" fmla="*/ 7 h 107"/>
                <a:gd name="T24" fmla="*/ 203 w 211"/>
                <a:gd name="T25" fmla="*/ 27 h 107"/>
                <a:gd name="T26" fmla="*/ 210 w 211"/>
                <a:gd name="T27" fmla="*/ 53 h 107"/>
                <a:gd name="T28" fmla="*/ 203 w 211"/>
                <a:gd name="T29" fmla="*/ 80 h 107"/>
                <a:gd name="T30" fmla="*/ 185 w 211"/>
                <a:gd name="T31" fmla="*/ 99 h 107"/>
                <a:gd name="T32" fmla="*/ 159 w 211"/>
                <a:gd name="T33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1" h="107">
                  <a:moveTo>
                    <a:pt x="159" y="106"/>
                  </a:moveTo>
                  <a:lnTo>
                    <a:pt x="53" y="106"/>
                  </a:lnTo>
                  <a:lnTo>
                    <a:pt x="53" y="106"/>
                  </a:lnTo>
                  <a:cubicBezTo>
                    <a:pt x="43" y="106"/>
                    <a:pt x="34" y="104"/>
                    <a:pt x="26" y="99"/>
                  </a:cubicBezTo>
                  <a:cubicBezTo>
                    <a:pt x="17" y="94"/>
                    <a:pt x="12" y="89"/>
                    <a:pt x="7" y="80"/>
                  </a:cubicBezTo>
                  <a:cubicBezTo>
                    <a:pt x="2" y="72"/>
                    <a:pt x="0" y="63"/>
                    <a:pt x="0" y="53"/>
                  </a:cubicBezTo>
                  <a:cubicBezTo>
                    <a:pt x="0" y="43"/>
                    <a:pt x="2" y="36"/>
                    <a:pt x="7" y="27"/>
                  </a:cubicBezTo>
                  <a:cubicBezTo>
                    <a:pt x="12" y="19"/>
                    <a:pt x="17" y="12"/>
                    <a:pt x="26" y="7"/>
                  </a:cubicBezTo>
                  <a:cubicBezTo>
                    <a:pt x="34" y="2"/>
                    <a:pt x="43" y="0"/>
                    <a:pt x="53" y="0"/>
                  </a:cubicBezTo>
                  <a:lnTo>
                    <a:pt x="159" y="0"/>
                  </a:lnTo>
                  <a:lnTo>
                    <a:pt x="159" y="0"/>
                  </a:lnTo>
                  <a:cubicBezTo>
                    <a:pt x="168" y="0"/>
                    <a:pt x="177" y="2"/>
                    <a:pt x="185" y="7"/>
                  </a:cubicBezTo>
                  <a:cubicBezTo>
                    <a:pt x="192" y="12"/>
                    <a:pt x="198" y="19"/>
                    <a:pt x="203" y="27"/>
                  </a:cubicBezTo>
                  <a:cubicBezTo>
                    <a:pt x="208" y="36"/>
                    <a:pt x="210" y="43"/>
                    <a:pt x="210" y="53"/>
                  </a:cubicBezTo>
                  <a:cubicBezTo>
                    <a:pt x="210" y="63"/>
                    <a:pt x="208" y="72"/>
                    <a:pt x="203" y="80"/>
                  </a:cubicBezTo>
                  <a:cubicBezTo>
                    <a:pt x="198" y="89"/>
                    <a:pt x="192" y="94"/>
                    <a:pt x="185" y="99"/>
                  </a:cubicBezTo>
                  <a:cubicBezTo>
                    <a:pt x="177" y="104"/>
                    <a:pt x="168" y="106"/>
                    <a:pt x="159" y="106"/>
                  </a:cubicBezTo>
                </a:path>
              </a:pathLst>
            </a:custGeom>
            <a:solidFill>
              <a:srgbClr val="48505B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217">
                <a:defRPr/>
              </a:pPr>
              <a:endParaRPr lang="en-US" sz="1100" kern="0">
                <a:solidFill>
                  <a:srgbClr val="48505B"/>
                </a:solidFill>
                <a:latin typeface="Arial" panose="020B0604020202020204"/>
              </a:endParaRPr>
            </a:p>
          </p:txBody>
        </p:sp>
        <p:sp>
          <p:nvSpPr>
            <p:cNvPr id="96" name="Freeform 170">
              <a:extLst>
                <a:ext uri="{FF2B5EF4-FFF2-40B4-BE49-F238E27FC236}">
                  <a16:creationId xmlns:a16="http://schemas.microsoft.com/office/drawing/2014/main" id="{B64C577B-641D-4140-A8BD-2751F8020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5273" y="5825913"/>
              <a:ext cx="56598" cy="29690"/>
            </a:xfrm>
            <a:custGeom>
              <a:avLst/>
              <a:gdLst>
                <a:gd name="T0" fmla="*/ 159 w 213"/>
                <a:gd name="T1" fmla="*/ 106 h 107"/>
                <a:gd name="T2" fmla="*/ 53 w 213"/>
                <a:gd name="T3" fmla="*/ 106 h 107"/>
                <a:gd name="T4" fmla="*/ 53 w 213"/>
                <a:gd name="T5" fmla="*/ 106 h 107"/>
                <a:gd name="T6" fmla="*/ 27 w 213"/>
                <a:gd name="T7" fmla="*/ 99 h 107"/>
                <a:gd name="T8" fmla="*/ 7 w 213"/>
                <a:gd name="T9" fmla="*/ 80 h 107"/>
                <a:gd name="T10" fmla="*/ 0 w 213"/>
                <a:gd name="T11" fmla="*/ 53 h 107"/>
                <a:gd name="T12" fmla="*/ 7 w 213"/>
                <a:gd name="T13" fmla="*/ 27 h 107"/>
                <a:gd name="T14" fmla="*/ 27 w 213"/>
                <a:gd name="T15" fmla="*/ 7 h 107"/>
                <a:gd name="T16" fmla="*/ 53 w 213"/>
                <a:gd name="T17" fmla="*/ 0 h 107"/>
                <a:gd name="T18" fmla="*/ 159 w 213"/>
                <a:gd name="T19" fmla="*/ 0 h 107"/>
                <a:gd name="T20" fmla="*/ 159 w 213"/>
                <a:gd name="T21" fmla="*/ 0 h 107"/>
                <a:gd name="T22" fmla="*/ 185 w 213"/>
                <a:gd name="T23" fmla="*/ 7 h 107"/>
                <a:gd name="T24" fmla="*/ 205 w 213"/>
                <a:gd name="T25" fmla="*/ 27 h 107"/>
                <a:gd name="T26" fmla="*/ 212 w 213"/>
                <a:gd name="T27" fmla="*/ 53 h 107"/>
                <a:gd name="T28" fmla="*/ 205 w 213"/>
                <a:gd name="T29" fmla="*/ 80 h 107"/>
                <a:gd name="T30" fmla="*/ 185 w 213"/>
                <a:gd name="T31" fmla="*/ 99 h 107"/>
                <a:gd name="T32" fmla="*/ 159 w 213"/>
                <a:gd name="T33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107">
                  <a:moveTo>
                    <a:pt x="159" y="106"/>
                  </a:moveTo>
                  <a:lnTo>
                    <a:pt x="53" y="106"/>
                  </a:lnTo>
                  <a:lnTo>
                    <a:pt x="53" y="106"/>
                  </a:lnTo>
                  <a:cubicBezTo>
                    <a:pt x="43" y="106"/>
                    <a:pt x="36" y="104"/>
                    <a:pt x="27" y="99"/>
                  </a:cubicBezTo>
                  <a:cubicBezTo>
                    <a:pt x="19" y="94"/>
                    <a:pt x="12" y="89"/>
                    <a:pt x="7" y="80"/>
                  </a:cubicBezTo>
                  <a:cubicBezTo>
                    <a:pt x="3" y="72"/>
                    <a:pt x="0" y="63"/>
                    <a:pt x="0" y="53"/>
                  </a:cubicBezTo>
                  <a:cubicBezTo>
                    <a:pt x="0" y="43"/>
                    <a:pt x="3" y="36"/>
                    <a:pt x="7" y="27"/>
                  </a:cubicBezTo>
                  <a:cubicBezTo>
                    <a:pt x="12" y="19"/>
                    <a:pt x="19" y="12"/>
                    <a:pt x="27" y="7"/>
                  </a:cubicBezTo>
                  <a:cubicBezTo>
                    <a:pt x="36" y="2"/>
                    <a:pt x="43" y="0"/>
                    <a:pt x="53" y="0"/>
                  </a:cubicBezTo>
                  <a:lnTo>
                    <a:pt x="159" y="0"/>
                  </a:lnTo>
                  <a:lnTo>
                    <a:pt x="159" y="0"/>
                  </a:lnTo>
                  <a:cubicBezTo>
                    <a:pt x="169" y="0"/>
                    <a:pt x="177" y="2"/>
                    <a:pt x="185" y="7"/>
                  </a:cubicBezTo>
                  <a:cubicBezTo>
                    <a:pt x="194" y="12"/>
                    <a:pt x="200" y="19"/>
                    <a:pt x="205" y="27"/>
                  </a:cubicBezTo>
                  <a:cubicBezTo>
                    <a:pt x="210" y="36"/>
                    <a:pt x="212" y="43"/>
                    <a:pt x="212" y="53"/>
                  </a:cubicBezTo>
                  <a:cubicBezTo>
                    <a:pt x="212" y="63"/>
                    <a:pt x="210" y="72"/>
                    <a:pt x="205" y="80"/>
                  </a:cubicBezTo>
                  <a:cubicBezTo>
                    <a:pt x="200" y="89"/>
                    <a:pt x="194" y="94"/>
                    <a:pt x="185" y="99"/>
                  </a:cubicBezTo>
                  <a:cubicBezTo>
                    <a:pt x="177" y="104"/>
                    <a:pt x="169" y="106"/>
                    <a:pt x="159" y="106"/>
                  </a:cubicBezTo>
                </a:path>
              </a:pathLst>
            </a:custGeom>
            <a:solidFill>
              <a:srgbClr val="48505B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217">
                <a:defRPr/>
              </a:pPr>
              <a:endParaRPr lang="en-US" sz="1100" kern="0">
                <a:solidFill>
                  <a:srgbClr val="48505B"/>
                </a:solidFill>
                <a:latin typeface="Arial" panose="020B0604020202020204"/>
              </a:endParaRPr>
            </a:p>
          </p:txBody>
        </p:sp>
        <p:sp>
          <p:nvSpPr>
            <p:cNvPr id="97" name="Freeform 171">
              <a:extLst>
                <a:ext uri="{FF2B5EF4-FFF2-40B4-BE49-F238E27FC236}">
                  <a16:creationId xmlns:a16="http://schemas.microsoft.com/office/drawing/2014/main" id="{336203E1-7996-4A45-A601-2D731B8C8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2076" y="5515410"/>
              <a:ext cx="141496" cy="29690"/>
            </a:xfrm>
            <a:custGeom>
              <a:avLst/>
              <a:gdLst>
                <a:gd name="T0" fmla="*/ 475 w 529"/>
                <a:gd name="T1" fmla="*/ 106 h 107"/>
                <a:gd name="T2" fmla="*/ 53 w 529"/>
                <a:gd name="T3" fmla="*/ 106 h 107"/>
                <a:gd name="T4" fmla="*/ 53 w 529"/>
                <a:gd name="T5" fmla="*/ 106 h 107"/>
                <a:gd name="T6" fmla="*/ 27 w 529"/>
                <a:gd name="T7" fmla="*/ 99 h 107"/>
                <a:gd name="T8" fmla="*/ 7 w 529"/>
                <a:gd name="T9" fmla="*/ 80 h 107"/>
                <a:gd name="T10" fmla="*/ 0 w 529"/>
                <a:gd name="T11" fmla="*/ 53 h 107"/>
                <a:gd name="T12" fmla="*/ 7 w 529"/>
                <a:gd name="T13" fmla="*/ 27 h 107"/>
                <a:gd name="T14" fmla="*/ 27 w 529"/>
                <a:gd name="T15" fmla="*/ 8 h 107"/>
                <a:gd name="T16" fmla="*/ 53 w 529"/>
                <a:gd name="T17" fmla="*/ 0 h 107"/>
                <a:gd name="T18" fmla="*/ 475 w 529"/>
                <a:gd name="T19" fmla="*/ 0 h 107"/>
                <a:gd name="T20" fmla="*/ 475 w 529"/>
                <a:gd name="T21" fmla="*/ 0 h 107"/>
                <a:gd name="T22" fmla="*/ 502 w 529"/>
                <a:gd name="T23" fmla="*/ 8 h 107"/>
                <a:gd name="T24" fmla="*/ 521 w 529"/>
                <a:gd name="T25" fmla="*/ 27 h 107"/>
                <a:gd name="T26" fmla="*/ 528 w 529"/>
                <a:gd name="T27" fmla="*/ 53 h 107"/>
                <a:gd name="T28" fmla="*/ 521 w 529"/>
                <a:gd name="T29" fmla="*/ 80 h 107"/>
                <a:gd name="T30" fmla="*/ 502 w 529"/>
                <a:gd name="T31" fmla="*/ 99 h 107"/>
                <a:gd name="T32" fmla="*/ 475 w 529"/>
                <a:gd name="T33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9" h="107">
                  <a:moveTo>
                    <a:pt x="475" y="106"/>
                  </a:moveTo>
                  <a:lnTo>
                    <a:pt x="53" y="106"/>
                  </a:lnTo>
                  <a:lnTo>
                    <a:pt x="53" y="106"/>
                  </a:lnTo>
                  <a:cubicBezTo>
                    <a:pt x="44" y="106"/>
                    <a:pt x="35" y="104"/>
                    <a:pt x="27" y="99"/>
                  </a:cubicBezTo>
                  <a:cubicBezTo>
                    <a:pt x="18" y="94"/>
                    <a:pt x="11" y="88"/>
                    <a:pt x="7" y="80"/>
                  </a:cubicBezTo>
                  <a:cubicBezTo>
                    <a:pt x="2" y="71"/>
                    <a:pt x="0" y="62"/>
                    <a:pt x="0" y="53"/>
                  </a:cubicBezTo>
                  <a:cubicBezTo>
                    <a:pt x="0" y="43"/>
                    <a:pt x="2" y="35"/>
                    <a:pt x="7" y="27"/>
                  </a:cubicBezTo>
                  <a:cubicBezTo>
                    <a:pt x="11" y="18"/>
                    <a:pt x="18" y="12"/>
                    <a:pt x="27" y="8"/>
                  </a:cubicBezTo>
                  <a:cubicBezTo>
                    <a:pt x="35" y="3"/>
                    <a:pt x="44" y="0"/>
                    <a:pt x="53" y="0"/>
                  </a:cubicBezTo>
                  <a:lnTo>
                    <a:pt x="475" y="0"/>
                  </a:lnTo>
                  <a:lnTo>
                    <a:pt x="475" y="0"/>
                  </a:lnTo>
                  <a:cubicBezTo>
                    <a:pt x="485" y="0"/>
                    <a:pt x="494" y="3"/>
                    <a:pt x="502" y="8"/>
                  </a:cubicBezTo>
                  <a:cubicBezTo>
                    <a:pt x="511" y="12"/>
                    <a:pt x="516" y="18"/>
                    <a:pt x="521" y="27"/>
                  </a:cubicBezTo>
                  <a:cubicBezTo>
                    <a:pt x="526" y="35"/>
                    <a:pt x="528" y="43"/>
                    <a:pt x="528" y="53"/>
                  </a:cubicBezTo>
                  <a:cubicBezTo>
                    <a:pt x="528" y="62"/>
                    <a:pt x="526" y="71"/>
                    <a:pt x="521" y="80"/>
                  </a:cubicBezTo>
                  <a:cubicBezTo>
                    <a:pt x="516" y="88"/>
                    <a:pt x="511" y="94"/>
                    <a:pt x="502" y="99"/>
                  </a:cubicBezTo>
                  <a:cubicBezTo>
                    <a:pt x="494" y="104"/>
                    <a:pt x="485" y="106"/>
                    <a:pt x="475" y="106"/>
                  </a:cubicBezTo>
                </a:path>
              </a:pathLst>
            </a:custGeom>
            <a:solidFill>
              <a:srgbClr val="92D050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217">
                <a:defRPr/>
              </a:pPr>
              <a:endParaRPr lang="en-US" sz="1100" kern="0">
                <a:solidFill>
                  <a:srgbClr val="48505B"/>
                </a:solidFill>
                <a:latin typeface="Arial" panose="020B0604020202020204"/>
              </a:endParaRPr>
            </a:p>
          </p:txBody>
        </p:sp>
        <p:sp>
          <p:nvSpPr>
            <p:cNvPr id="98" name="Freeform 172">
              <a:extLst>
                <a:ext uri="{FF2B5EF4-FFF2-40B4-BE49-F238E27FC236}">
                  <a16:creationId xmlns:a16="http://schemas.microsoft.com/office/drawing/2014/main" id="{3A7D2F87-7E2D-D341-B399-2A20D402C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2076" y="5559946"/>
              <a:ext cx="99047" cy="29690"/>
            </a:xfrm>
            <a:custGeom>
              <a:avLst/>
              <a:gdLst>
                <a:gd name="T0" fmla="*/ 318 w 370"/>
                <a:gd name="T1" fmla="*/ 106 h 107"/>
                <a:gd name="T2" fmla="*/ 53 w 370"/>
                <a:gd name="T3" fmla="*/ 106 h 107"/>
                <a:gd name="T4" fmla="*/ 53 w 370"/>
                <a:gd name="T5" fmla="*/ 106 h 107"/>
                <a:gd name="T6" fmla="*/ 27 w 370"/>
                <a:gd name="T7" fmla="*/ 99 h 107"/>
                <a:gd name="T8" fmla="*/ 7 w 370"/>
                <a:gd name="T9" fmla="*/ 79 h 107"/>
                <a:gd name="T10" fmla="*/ 0 w 370"/>
                <a:gd name="T11" fmla="*/ 53 h 107"/>
                <a:gd name="T12" fmla="*/ 7 w 370"/>
                <a:gd name="T13" fmla="*/ 27 h 107"/>
                <a:gd name="T14" fmla="*/ 27 w 370"/>
                <a:gd name="T15" fmla="*/ 7 h 107"/>
                <a:gd name="T16" fmla="*/ 53 w 370"/>
                <a:gd name="T17" fmla="*/ 0 h 107"/>
                <a:gd name="T18" fmla="*/ 318 w 370"/>
                <a:gd name="T19" fmla="*/ 0 h 107"/>
                <a:gd name="T20" fmla="*/ 318 w 370"/>
                <a:gd name="T21" fmla="*/ 0 h 107"/>
                <a:gd name="T22" fmla="*/ 344 w 370"/>
                <a:gd name="T23" fmla="*/ 7 h 107"/>
                <a:gd name="T24" fmla="*/ 362 w 370"/>
                <a:gd name="T25" fmla="*/ 27 h 107"/>
                <a:gd name="T26" fmla="*/ 369 w 370"/>
                <a:gd name="T27" fmla="*/ 53 h 107"/>
                <a:gd name="T28" fmla="*/ 362 w 370"/>
                <a:gd name="T29" fmla="*/ 79 h 107"/>
                <a:gd name="T30" fmla="*/ 344 w 370"/>
                <a:gd name="T31" fmla="*/ 99 h 107"/>
                <a:gd name="T32" fmla="*/ 318 w 370"/>
                <a:gd name="T33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0" h="107">
                  <a:moveTo>
                    <a:pt x="318" y="106"/>
                  </a:moveTo>
                  <a:lnTo>
                    <a:pt x="53" y="106"/>
                  </a:lnTo>
                  <a:lnTo>
                    <a:pt x="53" y="106"/>
                  </a:lnTo>
                  <a:cubicBezTo>
                    <a:pt x="44" y="106"/>
                    <a:pt x="35" y="104"/>
                    <a:pt x="27" y="99"/>
                  </a:cubicBezTo>
                  <a:cubicBezTo>
                    <a:pt x="18" y="94"/>
                    <a:pt x="11" y="87"/>
                    <a:pt x="7" y="79"/>
                  </a:cubicBezTo>
                  <a:cubicBezTo>
                    <a:pt x="2" y="70"/>
                    <a:pt x="0" y="63"/>
                    <a:pt x="0" y="53"/>
                  </a:cubicBezTo>
                  <a:cubicBezTo>
                    <a:pt x="0" y="43"/>
                    <a:pt x="2" y="35"/>
                    <a:pt x="7" y="27"/>
                  </a:cubicBezTo>
                  <a:cubicBezTo>
                    <a:pt x="11" y="18"/>
                    <a:pt x="18" y="12"/>
                    <a:pt x="27" y="7"/>
                  </a:cubicBezTo>
                  <a:cubicBezTo>
                    <a:pt x="35" y="2"/>
                    <a:pt x="44" y="0"/>
                    <a:pt x="53" y="0"/>
                  </a:cubicBezTo>
                  <a:lnTo>
                    <a:pt x="318" y="0"/>
                  </a:lnTo>
                  <a:lnTo>
                    <a:pt x="318" y="0"/>
                  </a:lnTo>
                  <a:cubicBezTo>
                    <a:pt x="327" y="0"/>
                    <a:pt x="336" y="2"/>
                    <a:pt x="344" y="7"/>
                  </a:cubicBezTo>
                  <a:cubicBezTo>
                    <a:pt x="351" y="12"/>
                    <a:pt x="357" y="18"/>
                    <a:pt x="362" y="27"/>
                  </a:cubicBezTo>
                  <a:cubicBezTo>
                    <a:pt x="367" y="35"/>
                    <a:pt x="369" y="43"/>
                    <a:pt x="369" y="53"/>
                  </a:cubicBezTo>
                  <a:cubicBezTo>
                    <a:pt x="369" y="63"/>
                    <a:pt x="367" y="70"/>
                    <a:pt x="362" y="79"/>
                  </a:cubicBezTo>
                  <a:cubicBezTo>
                    <a:pt x="357" y="87"/>
                    <a:pt x="351" y="94"/>
                    <a:pt x="344" y="99"/>
                  </a:cubicBezTo>
                  <a:cubicBezTo>
                    <a:pt x="336" y="104"/>
                    <a:pt x="327" y="106"/>
                    <a:pt x="318" y="106"/>
                  </a:cubicBezTo>
                </a:path>
              </a:pathLst>
            </a:custGeom>
            <a:solidFill>
              <a:srgbClr val="92D050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217">
                <a:defRPr/>
              </a:pPr>
              <a:endParaRPr lang="en-US" sz="1100" kern="0">
                <a:solidFill>
                  <a:srgbClr val="48505B"/>
                </a:solidFill>
                <a:latin typeface="Arial" panose="020B0604020202020204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614722" y="6329328"/>
            <a:ext cx="1959957" cy="285540"/>
          </a:xfrm>
          <a:prstGeom prst="rect">
            <a:avLst/>
          </a:prstGeom>
          <a:noFill/>
        </p:spPr>
        <p:txBody>
          <a:bodyPr wrap="square" lIns="115179" tIns="57589" rIns="115179" bIns="57589" rtlCol="0">
            <a:spAutoFit/>
          </a:bodyPr>
          <a:lstStyle/>
          <a:p>
            <a:r>
              <a:rPr lang="ru-RU" sz="1100" dirty="0">
                <a:solidFill>
                  <a:srgbClr val="4C4C4C"/>
                </a:solidFill>
                <a:latin typeface="Calibri" panose="020F0502020204030204" pitchFamily="34" charset="0"/>
              </a:rPr>
              <a:t>Оплата по штрих-коду</a:t>
            </a:r>
          </a:p>
        </p:txBody>
      </p:sp>
      <p:pic>
        <p:nvPicPr>
          <p:cNvPr id="77" name="Picture 4" descr="https://openclipart.org/image/2400px/svg_to_png/190524/Share-the-Openclipart-QR-Cod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56" y="6286648"/>
            <a:ext cx="471172" cy="459900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940786" y="5070095"/>
            <a:ext cx="425245" cy="387528"/>
            <a:chOff x="4574749" y="4745822"/>
            <a:chExt cx="469350" cy="427722"/>
          </a:xfrm>
        </p:grpSpPr>
        <p:sp>
          <p:nvSpPr>
            <p:cNvPr id="74" name="Freeform 1">
              <a:extLst>
                <a:ext uri="{FF2B5EF4-FFF2-40B4-BE49-F238E27FC236}">
                  <a16:creationId xmlns:a16="http://schemas.microsoft.com/office/drawing/2014/main" id="{DA10047C-DFA4-5445-B057-6AD2A5569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365" y="4789583"/>
              <a:ext cx="257202" cy="330686"/>
            </a:xfrm>
            <a:custGeom>
              <a:avLst/>
              <a:gdLst>
                <a:gd name="T0" fmla="*/ 56 w 2591"/>
                <a:gd name="T1" fmla="*/ 773 h 3830"/>
                <a:gd name="T2" fmla="*/ 0 w 2591"/>
                <a:gd name="T3" fmla="*/ 112 h 3830"/>
                <a:gd name="T4" fmla="*/ 15 w 2591"/>
                <a:gd name="T5" fmla="*/ 55 h 3830"/>
                <a:gd name="T6" fmla="*/ 56 w 2591"/>
                <a:gd name="T7" fmla="*/ 13 h 3830"/>
                <a:gd name="T8" fmla="*/ 169 w 2591"/>
                <a:gd name="T9" fmla="*/ 16 h 3830"/>
                <a:gd name="T10" fmla="*/ 658 w 2591"/>
                <a:gd name="T11" fmla="*/ 337 h 3830"/>
                <a:gd name="T12" fmla="*/ 619 w 2591"/>
                <a:gd name="T13" fmla="*/ 489 h 3830"/>
                <a:gd name="T14" fmla="*/ 166 w 2591"/>
                <a:gd name="T15" fmla="*/ 773 h 3830"/>
                <a:gd name="T16" fmla="*/ 225 w 2591"/>
                <a:gd name="T17" fmla="*/ 472 h 3830"/>
                <a:gd name="T18" fmla="*/ 112 w 2591"/>
                <a:gd name="T19" fmla="*/ 1802 h 3830"/>
                <a:gd name="T20" fmla="*/ 15 w 2591"/>
                <a:gd name="T21" fmla="*/ 1746 h 3830"/>
                <a:gd name="T22" fmla="*/ 0 w 2591"/>
                <a:gd name="T23" fmla="*/ 1126 h 3830"/>
                <a:gd name="T24" fmla="*/ 56 w 2591"/>
                <a:gd name="T25" fmla="*/ 1027 h 3830"/>
                <a:gd name="T26" fmla="*/ 110 w 2591"/>
                <a:gd name="T27" fmla="*/ 1014 h 3830"/>
                <a:gd name="T28" fmla="*/ 619 w 2591"/>
                <a:gd name="T29" fmla="*/ 1312 h 3830"/>
                <a:gd name="T30" fmla="*/ 673 w 2591"/>
                <a:gd name="T31" fmla="*/ 1408 h 3830"/>
                <a:gd name="T32" fmla="*/ 169 w 2591"/>
                <a:gd name="T33" fmla="*/ 1785 h 3830"/>
                <a:gd name="T34" fmla="*/ 112 w 2591"/>
                <a:gd name="T35" fmla="*/ 1802 h 3830"/>
                <a:gd name="T36" fmla="*/ 351 w 2591"/>
                <a:gd name="T37" fmla="*/ 1408 h 3830"/>
                <a:gd name="T38" fmla="*/ 112 w 2591"/>
                <a:gd name="T39" fmla="*/ 2815 h 3830"/>
                <a:gd name="T40" fmla="*/ 0 w 2591"/>
                <a:gd name="T41" fmla="*/ 2702 h 3830"/>
                <a:gd name="T42" fmla="*/ 0 w 2591"/>
                <a:gd name="T43" fmla="*/ 2138 h 3830"/>
                <a:gd name="T44" fmla="*/ 56 w 2591"/>
                <a:gd name="T45" fmla="*/ 2040 h 3830"/>
                <a:gd name="T46" fmla="*/ 169 w 2591"/>
                <a:gd name="T47" fmla="*/ 2040 h 3830"/>
                <a:gd name="T48" fmla="*/ 619 w 2591"/>
                <a:gd name="T49" fmla="*/ 2322 h 3830"/>
                <a:gd name="T50" fmla="*/ 658 w 2591"/>
                <a:gd name="T51" fmla="*/ 2474 h 3830"/>
                <a:gd name="T52" fmla="*/ 169 w 2591"/>
                <a:gd name="T53" fmla="*/ 2795 h 3830"/>
                <a:gd name="T54" fmla="*/ 225 w 2591"/>
                <a:gd name="T55" fmla="*/ 2342 h 3830"/>
                <a:gd name="T56" fmla="*/ 225 w 2591"/>
                <a:gd name="T57" fmla="*/ 2342 h 3830"/>
                <a:gd name="T58" fmla="*/ 56 w 2591"/>
                <a:gd name="T59" fmla="*/ 3814 h 3830"/>
                <a:gd name="T60" fmla="*/ 0 w 2591"/>
                <a:gd name="T61" fmla="*/ 3153 h 3830"/>
                <a:gd name="T62" fmla="*/ 15 w 2591"/>
                <a:gd name="T63" fmla="*/ 3096 h 3830"/>
                <a:gd name="T64" fmla="*/ 56 w 2591"/>
                <a:gd name="T65" fmla="*/ 3054 h 3830"/>
                <a:gd name="T66" fmla="*/ 169 w 2591"/>
                <a:gd name="T67" fmla="*/ 3054 h 3830"/>
                <a:gd name="T68" fmla="*/ 658 w 2591"/>
                <a:gd name="T69" fmla="*/ 3376 h 3830"/>
                <a:gd name="T70" fmla="*/ 619 w 2591"/>
                <a:gd name="T71" fmla="*/ 3528 h 3830"/>
                <a:gd name="T72" fmla="*/ 161 w 2591"/>
                <a:gd name="T73" fmla="*/ 3814 h 3830"/>
                <a:gd name="T74" fmla="*/ 225 w 2591"/>
                <a:gd name="T75" fmla="*/ 3513 h 3830"/>
                <a:gd name="T76" fmla="*/ 2590 w 2591"/>
                <a:gd name="T77" fmla="*/ 225 h 3830"/>
                <a:gd name="T78" fmla="*/ 2575 w 2591"/>
                <a:gd name="T79" fmla="*/ 168 h 3830"/>
                <a:gd name="T80" fmla="*/ 1014 w 2591"/>
                <a:gd name="T81" fmla="*/ 112 h 3830"/>
                <a:gd name="T82" fmla="*/ 916 w 2591"/>
                <a:gd name="T83" fmla="*/ 168 h 3830"/>
                <a:gd name="T84" fmla="*/ 957 w 2591"/>
                <a:gd name="T85" fmla="*/ 322 h 3830"/>
                <a:gd name="T86" fmla="*/ 2477 w 2591"/>
                <a:gd name="T87" fmla="*/ 337 h 3830"/>
                <a:gd name="T88" fmla="*/ 2590 w 2591"/>
                <a:gd name="T89" fmla="*/ 225 h 3830"/>
                <a:gd name="T90" fmla="*/ 2252 w 2591"/>
                <a:gd name="T91" fmla="*/ 563 h 3830"/>
                <a:gd name="T92" fmla="*/ 2139 w 2591"/>
                <a:gd name="T93" fmla="*/ 450 h 3830"/>
                <a:gd name="T94" fmla="*/ 957 w 2591"/>
                <a:gd name="T95" fmla="*/ 465 h 3830"/>
                <a:gd name="T96" fmla="*/ 916 w 2591"/>
                <a:gd name="T97" fmla="*/ 619 h 3830"/>
                <a:gd name="T98" fmla="*/ 2139 w 2591"/>
                <a:gd name="T99" fmla="*/ 675 h 3830"/>
                <a:gd name="T100" fmla="*/ 2237 w 2591"/>
                <a:gd name="T101" fmla="*/ 619 h 3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91" h="3830">
                  <a:moveTo>
                    <a:pt x="112" y="788"/>
                  </a:moveTo>
                  <a:lnTo>
                    <a:pt x="112" y="788"/>
                  </a:lnTo>
                  <a:cubicBezTo>
                    <a:pt x="92" y="788"/>
                    <a:pt x="74" y="783"/>
                    <a:pt x="56" y="773"/>
                  </a:cubicBezTo>
                  <a:cubicBezTo>
                    <a:pt x="38" y="762"/>
                    <a:pt x="25" y="750"/>
                    <a:pt x="15" y="732"/>
                  </a:cubicBezTo>
                  <a:cubicBezTo>
                    <a:pt x="5" y="714"/>
                    <a:pt x="0" y="696"/>
                    <a:pt x="0" y="675"/>
                  </a:cubicBezTo>
                  <a:lnTo>
                    <a:pt x="0" y="112"/>
                  </a:lnTo>
                  <a:lnTo>
                    <a:pt x="0" y="112"/>
                  </a:lnTo>
                  <a:lnTo>
                    <a:pt x="0" y="111"/>
                  </a:lnTo>
                  <a:cubicBezTo>
                    <a:pt x="0" y="90"/>
                    <a:pt x="5" y="72"/>
                    <a:pt x="15" y="55"/>
                  </a:cubicBezTo>
                  <a:cubicBezTo>
                    <a:pt x="25" y="37"/>
                    <a:pt x="38" y="24"/>
                    <a:pt x="56" y="13"/>
                  </a:cubicBezTo>
                  <a:lnTo>
                    <a:pt x="56" y="13"/>
                  </a:lnTo>
                  <a:lnTo>
                    <a:pt x="56" y="13"/>
                  </a:lnTo>
                  <a:cubicBezTo>
                    <a:pt x="73" y="4"/>
                    <a:pt x="90" y="0"/>
                    <a:pt x="110" y="0"/>
                  </a:cubicBezTo>
                  <a:cubicBezTo>
                    <a:pt x="131" y="0"/>
                    <a:pt x="148" y="4"/>
                    <a:pt x="166" y="15"/>
                  </a:cubicBezTo>
                  <a:cubicBezTo>
                    <a:pt x="167" y="15"/>
                    <a:pt x="168" y="16"/>
                    <a:pt x="169" y="16"/>
                  </a:cubicBezTo>
                  <a:lnTo>
                    <a:pt x="619" y="298"/>
                  </a:lnTo>
                  <a:lnTo>
                    <a:pt x="619" y="298"/>
                  </a:lnTo>
                  <a:cubicBezTo>
                    <a:pt x="636" y="308"/>
                    <a:pt x="648" y="320"/>
                    <a:pt x="658" y="337"/>
                  </a:cubicBezTo>
                  <a:cubicBezTo>
                    <a:pt x="668" y="355"/>
                    <a:pt x="673" y="373"/>
                    <a:pt x="673" y="394"/>
                  </a:cubicBezTo>
                  <a:cubicBezTo>
                    <a:pt x="673" y="414"/>
                    <a:pt x="668" y="432"/>
                    <a:pt x="658" y="450"/>
                  </a:cubicBezTo>
                  <a:cubicBezTo>
                    <a:pt x="648" y="467"/>
                    <a:pt x="636" y="479"/>
                    <a:pt x="619" y="489"/>
                  </a:cubicBezTo>
                  <a:lnTo>
                    <a:pt x="169" y="771"/>
                  </a:lnTo>
                  <a:lnTo>
                    <a:pt x="169" y="771"/>
                  </a:lnTo>
                  <a:cubicBezTo>
                    <a:pt x="168" y="772"/>
                    <a:pt x="167" y="772"/>
                    <a:pt x="166" y="773"/>
                  </a:cubicBezTo>
                  <a:cubicBezTo>
                    <a:pt x="149" y="783"/>
                    <a:pt x="132" y="787"/>
                    <a:pt x="112" y="788"/>
                  </a:cubicBezTo>
                  <a:close/>
                  <a:moveTo>
                    <a:pt x="225" y="315"/>
                  </a:moveTo>
                  <a:lnTo>
                    <a:pt x="225" y="472"/>
                  </a:lnTo>
                  <a:lnTo>
                    <a:pt x="351" y="394"/>
                  </a:lnTo>
                  <a:lnTo>
                    <a:pt x="225" y="315"/>
                  </a:lnTo>
                  <a:close/>
                  <a:moveTo>
                    <a:pt x="112" y="1802"/>
                  </a:moveTo>
                  <a:lnTo>
                    <a:pt x="112" y="1802"/>
                  </a:lnTo>
                  <a:cubicBezTo>
                    <a:pt x="92" y="1802"/>
                    <a:pt x="74" y="1797"/>
                    <a:pt x="56" y="1787"/>
                  </a:cubicBezTo>
                  <a:cubicBezTo>
                    <a:pt x="38" y="1777"/>
                    <a:pt x="25" y="1764"/>
                    <a:pt x="15" y="1746"/>
                  </a:cubicBezTo>
                  <a:cubicBezTo>
                    <a:pt x="5" y="1728"/>
                    <a:pt x="0" y="1710"/>
                    <a:pt x="0" y="1689"/>
                  </a:cubicBezTo>
                  <a:lnTo>
                    <a:pt x="0" y="1126"/>
                  </a:lnTo>
                  <a:lnTo>
                    <a:pt x="0" y="1126"/>
                  </a:lnTo>
                  <a:lnTo>
                    <a:pt x="0" y="1125"/>
                  </a:lnTo>
                  <a:cubicBezTo>
                    <a:pt x="0" y="1104"/>
                    <a:pt x="5" y="1087"/>
                    <a:pt x="15" y="1069"/>
                  </a:cubicBezTo>
                  <a:cubicBezTo>
                    <a:pt x="25" y="1051"/>
                    <a:pt x="38" y="1038"/>
                    <a:pt x="56" y="1027"/>
                  </a:cubicBezTo>
                  <a:lnTo>
                    <a:pt x="56" y="1027"/>
                  </a:lnTo>
                  <a:lnTo>
                    <a:pt x="56" y="1027"/>
                  </a:lnTo>
                  <a:cubicBezTo>
                    <a:pt x="73" y="1018"/>
                    <a:pt x="90" y="1014"/>
                    <a:pt x="110" y="1014"/>
                  </a:cubicBezTo>
                  <a:cubicBezTo>
                    <a:pt x="131" y="1014"/>
                    <a:pt x="148" y="1018"/>
                    <a:pt x="166" y="1029"/>
                  </a:cubicBezTo>
                  <a:cubicBezTo>
                    <a:pt x="167" y="1029"/>
                    <a:pt x="168" y="1030"/>
                    <a:pt x="169" y="1030"/>
                  </a:cubicBezTo>
                  <a:lnTo>
                    <a:pt x="619" y="1312"/>
                  </a:lnTo>
                  <a:lnTo>
                    <a:pt x="619" y="1312"/>
                  </a:lnTo>
                  <a:cubicBezTo>
                    <a:pt x="636" y="1322"/>
                    <a:pt x="648" y="1334"/>
                    <a:pt x="658" y="1351"/>
                  </a:cubicBezTo>
                  <a:cubicBezTo>
                    <a:pt x="668" y="1368"/>
                    <a:pt x="673" y="1387"/>
                    <a:pt x="673" y="1408"/>
                  </a:cubicBezTo>
                  <a:cubicBezTo>
                    <a:pt x="673" y="1428"/>
                    <a:pt x="668" y="1446"/>
                    <a:pt x="658" y="1464"/>
                  </a:cubicBezTo>
                  <a:cubicBezTo>
                    <a:pt x="648" y="1481"/>
                    <a:pt x="636" y="1493"/>
                    <a:pt x="619" y="1503"/>
                  </a:cubicBezTo>
                  <a:lnTo>
                    <a:pt x="169" y="1785"/>
                  </a:lnTo>
                  <a:lnTo>
                    <a:pt x="169" y="1785"/>
                  </a:lnTo>
                  <a:cubicBezTo>
                    <a:pt x="168" y="1786"/>
                    <a:pt x="167" y="1786"/>
                    <a:pt x="166" y="1787"/>
                  </a:cubicBezTo>
                  <a:cubicBezTo>
                    <a:pt x="149" y="1797"/>
                    <a:pt x="132" y="1801"/>
                    <a:pt x="112" y="1802"/>
                  </a:cubicBezTo>
                  <a:close/>
                  <a:moveTo>
                    <a:pt x="225" y="1329"/>
                  </a:moveTo>
                  <a:lnTo>
                    <a:pt x="225" y="1486"/>
                  </a:lnTo>
                  <a:lnTo>
                    <a:pt x="351" y="1408"/>
                  </a:lnTo>
                  <a:lnTo>
                    <a:pt x="225" y="1329"/>
                  </a:lnTo>
                  <a:close/>
                  <a:moveTo>
                    <a:pt x="112" y="2815"/>
                  </a:moveTo>
                  <a:lnTo>
                    <a:pt x="112" y="2815"/>
                  </a:lnTo>
                  <a:cubicBezTo>
                    <a:pt x="92" y="2815"/>
                    <a:pt x="74" y="2810"/>
                    <a:pt x="56" y="2800"/>
                  </a:cubicBezTo>
                  <a:cubicBezTo>
                    <a:pt x="38" y="2790"/>
                    <a:pt x="25" y="2777"/>
                    <a:pt x="15" y="2759"/>
                  </a:cubicBezTo>
                  <a:cubicBezTo>
                    <a:pt x="5" y="2741"/>
                    <a:pt x="0" y="2723"/>
                    <a:pt x="0" y="2702"/>
                  </a:cubicBezTo>
                  <a:lnTo>
                    <a:pt x="0" y="2139"/>
                  </a:lnTo>
                  <a:lnTo>
                    <a:pt x="0" y="2139"/>
                  </a:lnTo>
                  <a:lnTo>
                    <a:pt x="0" y="2138"/>
                  </a:lnTo>
                  <a:cubicBezTo>
                    <a:pt x="0" y="2117"/>
                    <a:pt x="5" y="2100"/>
                    <a:pt x="15" y="2082"/>
                  </a:cubicBezTo>
                  <a:cubicBezTo>
                    <a:pt x="25" y="2064"/>
                    <a:pt x="38" y="2051"/>
                    <a:pt x="56" y="2040"/>
                  </a:cubicBezTo>
                  <a:lnTo>
                    <a:pt x="56" y="2040"/>
                  </a:lnTo>
                  <a:lnTo>
                    <a:pt x="56" y="2040"/>
                  </a:lnTo>
                  <a:cubicBezTo>
                    <a:pt x="74" y="2030"/>
                    <a:pt x="91" y="2025"/>
                    <a:pt x="112" y="2025"/>
                  </a:cubicBezTo>
                  <a:cubicBezTo>
                    <a:pt x="132" y="2025"/>
                    <a:pt x="151" y="2030"/>
                    <a:pt x="169" y="2040"/>
                  </a:cubicBezTo>
                  <a:lnTo>
                    <a:pt x="169" y="2040"/>
                  </a:lnTo>
                  <a:lnTo>
                    <a:pt x="619" y="2322"/>
                  </a:lnTo>
                  <a:lnTo>
                    <a:pt x="619" y="2322"/>
                  </a:lnTo>
                  <a:cubicBezTo>
                    <a:pt x="636" y="2332"/>
                    <a:pt x="648" y="2345"/>
                    <a:pt x="658" y="2362"/>
                  </a:cubicBezTo>
                  <a:cubicBezTo>
                    <a:pt x="668" y="2380"/>
                    <a:pt x="673" y="2397"/>
                    <a:pt x="673" y="2418"/>
                  </a:cubicBezTo>
                  <a:cubicBezTo>
                    <a:pt x="673" y="2439"/>
                    <a:pt x="668" y="2457"/>
                    <a:pt x="658" y="2474"/>
                  </a:cubicBezTo>
                  <a:cubicBezTo>
                    <a:pt x="648" y="2492"/>
                    <a:pt x="636" y="2503"/>
                    <a:pt x="619" y="2514"/>
                  </a:cubicBezTo>
                  <a:lnTo>
                    <a:pt x="169" y="2795"/>
                  </a:lnTo>
                  <a:lnTo>
                    <a:pt x="169" y="2795"/>
                  </a:lnTo>
                  <a:cubicBezTo>
                    <a:pt x="166" y="2797"/>
                    <a:pt x="164" y="2799"/>
                    <a:pt x="161" y="2800"/>
                  </a:cubicBezTo>
                  <a:cubicBezTo>
                    <a:pt x="145" y="2809"/>
                    <a:pt x="130" y="2814"/>
                    <a:pt x="112" y="2815"/>
                  </a:cubicBezTo>
                  <a:close/>
                  <a:moveTo>
                    <a:pt x="225" y="2342"/>
                  </a:moveTo>
                  <a:lnTo>
                    <a:pt x="225" y="2499"/>
                  </a:lnTo>
                  <a:lnTo>
                    <a:pt x="351" y="2421"/>
                  </a:lnTo>
                  <a:lnTo>
                    <a:pt x="225" y="2342"/>
                  </a:lnTo>
                  <a:close/>
                  <a:moveTo>
                    <a:pt x="112" y="3829"/>
                  </a:moveTo>
                  <a:lnTo>
                    <a:pt x="112" y="3829"/>
                  </a:lnTo>
                  <a:cubicBezTo>
                    <a:pt x="92" y="3829"/>
                    <a:pt x="74" y="3824"/>
                    <a:pt x="56" y="3814"/>
                  </a:cubicBezTo>
                  <a:cubicBezTo>
                    <a:pt x="38" y="3804"/>
                    <a:pt x="25" y="3791"/>
                    <a:pt x="15" y="3773"/>
                  </a:cubicBezTo>
                  <a:cubicBezTo>
                    <a:pt x="5" y="3755"/>
                    <a:pt x="0" y="3737"/>
                    <a:pt x="0" y="3716"/>
                  </a:cubicBezTo>
                  <a:lnTo>
                    <a:pt x="0" y="3153"/>
                  </a:lnTo>
                  <a:lnTo>
                    <a:pt x="0" y="3153"/>
                  </a:lnTo>
                  <a:lnTo>
                    <a:pt x="0" y="3152"/>
                  </a:lnTo>
                  <a:cubicBezTo>
                    <a:pt x="0" y="3131"/>
                    <a:pt x="5" y="3114"/>
                    <a:pt x="15" y="3096"/>
                  </a:cubicBezTo>
                  <a:cubicBezTo>
                    <a:pt x="25" y="3078"/>
                    <a:pt x="38" y="3065"/>
                    <a:pt x="56" y="3054"/>
                  </a:cubicBezTo>
                  <a:lnTo>
                    <a:pt x="56" y="3054"/>
                  </a:lnTo>
                  <a:lnTo>
                    <a:pt x="56" y="3054"/>
                  </a:lnTo>
                  <a:cubicBezTo>
                    <a:pt x="74" y="3044"/>
                    <a:pt x="91" y="3039"/>
                    <a:pt x="112" y="3039"/>
                  </a:cubicBezTo>
                  <a:cubicBezTo>
                    <a:pt x="132" y="3039"/>
                    <a:pt x="151" y="3044"/>
                    <a:pt x="169" y="3054"/>
                  </a:cubicBezTo>
                  <a:lnTo>
                    <a:pt x="169" y="3054"/>
                  </a:lnTo>
                  <a:lnTo>
                    <a:pt x="619" y="3336"/>
                  </a:lnTo>
                  <a:lnTo>
                    <a:pt x="619" y="3336"/>
                  </a:lnTo>
                  <a:cubicBezTo>
                    <a:pt x="636" y="3346"/>
                    <a:pt x="648" y="3359"/>
                    <a:pt x="658" y="3376"/>
                  </a:cubicBezTo>
                  <a:cubicBezTo>
                    <a:pt x="668" y="3394"/>
                    <a:pt x="673" y="3411"/>
                    <a:pt x="673" y="3432"/>
                  </a:cubicBezTo>
                  <a:cubicBezTo>
                    <a:pt x="673" y="3453"/>
                    <a:pt x="668" y="3470"/>
                    <a:pt x="658" y="3488"/>
                  </a:cubicBezTo>
                  <a:cubicBezTo>
                    <a:pt x="648" y="3505"/>
                    <a:pt x="636" y="3517"/>
                    <a:pt x="619" y="3528"/>
                  </a:cubicBezTo>
                  <a:lnTo>
                    <a:pt x="169" y="3809"/>
                  </a:lnTo>
                  <a:lnTo>
                    <a:pt x="169" y="3809"/>
                  </a:lnTo>
                  <a:cubicBezTo>
                    <a:pt x="166" y="3811"/>
                    <a:pt x="164" y="3813"/>
                    <a:pt x="161" y="3814"/>
                  </a:cubicBezTo>
                  <a:cubicBezTo>
                    <a:pt x="145" y="3823"/>
                    <a:pt x="130" y="3828"/>
                    <a:pt x="112" y="3829"/>
                  </a:cubicBezTo>
                  <a:close/>
                  <a:moveTo>
                    <a:pt x="225" y="3356"/>
                  </a:moveTo>
                  <a:lnTo>
                    <a:pt x="225" y="3513"/>
                  </a:lnTo>
                  <a:lnTo>
                    <a:pt x="351" y="3435"/>
                  </a:lnTo>
                  <a:lnTo>
                    <a:pt x="225" y="3356"/>
                  </a:lnTo>
                  <a:close/>
                  <a:moveTo>
                    <a:pt x="2590" y="225"/>
                  </a:moveTo>
                  <a:lnTo>
                    <a:pt x="2590" y="225"/>
                  </a:lnTo>
                  <a:lnTo>
                    <a:pt x="2590" y="225"/>
                  </a:lnTo>
                  <a:cubicBezTo>
                    <a:pt x="2590" y="204"/>
                    <a:pt x="2586" y="186"/>
                    <a:pt x="2575" y="168"/>
                  </a:cubicBezTo>
                  <a:cubicBezTo>
                    <a:pt x="2565" y="150"/>
                    <a:pt x="2552" y="137"/>
                    <a:pt x="2534" y="127"/>
                  </a:cubicBezTo>
                  <a:cubicBezTo>
                    <a:pt x="2516" y="117"/>
                    <a:pt x="2498" y="112"/>
                    <a:pt x="2477" y="112"/>
                  </a:cubicBezTo>
                  <a:lnTo>
                    <a:pt x="1014" y="112"/>
                  </a:lnTo>
                  <a:lnTo>
                    <a:pt x="1014" y="112"/>
                  </a:lnTo>
                  <a:cubicBezTo>
                    <a:pt x="993" y="112"/>
                    <a:pt x="975" y="117"/>
                    <a:pt x="957" y="127"/>
                  </a:cubicBezTo>
                  <a:cubicBezTo>
                    <a:pt x="939" y="137"/>
                    <a:pt x="926" y="150"/>
                    <a:pt x="916" y="168"/>
                  </a:cubicBezTo>
                  <a:cubicBezTo>
                    <a:pt x="905" y="186"/>
                    <a:pt x="901" y="204"/>
                    <a:pt x="901" y="225"/>
                  </a:cubicBezTo>
                  <a:cubicBezTo>
                    <a:pt x="901" y="245"/>
                    <a:pt x="905" y="263"/>
                    <a:pt x="916" y="281"/>
                  </a:cubicBezTo>
                  <a:cubicBezTo>
                    <a:pt x="926" y="299"/>
                    <a:pt x="939" y="311"/>
                    <a:pt x="957" y="322"/>
                  </a:cubicBezTo>
                  <a:cubicBezTo>
                    <a:pt x="975" y="332"/>
                    <a:pt x="993" y="337"/>
                    <a:pt x="1014" y="337"/>
                  </a:cubicBezTo>
                  <a:lnTo>
                    <a:pt x="2477" y="337"/>
                  </a:lnTo>
                  <a:lnTo>
                    <a:pt x="2477" y="337"/>
                  </a:lnTo>
                  <a:cubicBezTo>
                    <a:pt x="2498" y="337"/>
                    <a:pt x="2516" y="332"/>
                    <a:pt x="2534" y="322"/>
                  </a:cubicBezTo>
                  <a:cubicBezTo>
                    <a:pt x="2552" y="311"/>
                    <a:pt x="2565" y="299"/>
                    <a:pt x="2575" y="281"/>
                  </a:cubicBezTo>
                  <a:cubicBezTo>
                    <a:pt x="2586" y="263"/>
                    <a:pt x="2590" y="245"/>
                    <a:pt x="2590" y="225"/>
                  </a:cubicBezTo>
                  <a:close/>
                  <a:moveTo>
                    <a:pt x="2252" y="563"/>
                  </a:moveTo>
                  <a:lnTo>
                    <a:pt x="2252" y="563"/>
                  </a:lnTo>
                  <a:lnTo>
                    <a:pt x="2252" y="563"/>
                  </a:lnTo>
                  <a:cubicBezTo>
                    <a:pt x="2252" y="542"/>
                    <a:pt x="2247" y="524"/>
                    <a:pt x="2237" y="506"/>
                  </a:cubicBezTo>
                  <a:cubicBezTo>
                    <a:pt x="2227" y="488"/>
                    <a:pt x="2214" y="475"/>
                    <a:pt x="2196" y="465"/>
                  </a:cubicBezTo>
                  <a:cubicBezTo>
                    <a:pt x="2178" y="455"/>
                    <a:pt x="2160" y="450"/>
                    <a:pt x="2139" y="450"/>
                  </a:cubicBezTo>
                  <a:lnTo>
                    <a:pt x="1014" y="450"/>
                  </a:lnTo>
                  <a:lnTo>
                    <a:pt x="1014" y="450"/>
                  </a:lnTo>
                  <a:cubicBezTo>
                    <a:pt x="993" y="450"/>
                    <a:pt x="975" y="455"/>
                    <a:pt x="957" y="465"/>
                  </a:cubicBezTo>
                  <a:cubicBezTo>
                    <a:pt x="939" y="475"/>
                    <a:pt x="926" y="488"/>
                    <a:pt x="916" y="506"/>
                  </a:cubicBezTo>
                  <a:cubicBezTo>
                    <a:pt x="905" y="524"/>
                    <a:pt x="901" y="542"/>
                    <a:pt x="901" y="563"/>
                  </a:cubicBezTo>
                  <a:cubicBezTo>
                    <a:pt x="901" y="583"/>
                    <a:pt x="905" y="601"/>
                    <a:pt x="916" y="619"/>
                  </a:cubicBezTo>
                  <a:cubicBezTo>
                    <a:pt x="926" y="637"/>
                    <a:pt x="939" y="649"/>
                    <a:pt x="957" y="660"/>
                  </a:cubicBezTo>
                  <a:cubicBezTo>
                    <a:pt x="975" y="670"/>
                    <a:pt x="993" y="675"/>
                    <a:pt x="1014" y="675"/>
                  </a:cubicBezTo>
                  <a:lnTo>
                    <a:pt x="2139" y="675"/>
                  </a:lnTo>
                  <a:lnTo>
                    <a:pt x="2139" y="675"/>
                  </a:lnTo>
                  <a:cubicBezTo>
                    <a:pt x="2160" y="675"/>
                    <a:pt x="2178" y="670"/>
                    <a:pt x="2196" y="660"/>
                  </a:cubicBezTo>
                  <a:cubicBezTo>
                    <a:pt x="2214" y="649"/>
                    <a:pt x="2227" y="637"/>
                    <a:pt x="2237" y="619"/>
                  </a:cubicBezTo>
                  <a:cubicBezTo>
                    <a:pt x="2247" y="601"/>
                    <a:pt x="2252" y="583"/>
                    <a:pt x="2252" y="563"/>
                  </a:cubicBezTo>
                  <a:close/>
                </a:path>
              </a:pathLst>
            </a:custGeom>
            <a:solidFill>
              <a:srgbClr val="00B754"/>
            </a:solidFill>
            <a:ln>
              <a:solidFill>
                <a:srgbClr val="92D050"/>
              </a:solidFill>
            </a:ln>
            <a:effectLst/>
          </p:spPr>
          <p:txBody>
            <a:bodyPr wrap="none" anchor="ctr"/>
            <a:lstStyle/>
            <a:p>
              <a:pPr defTabSz="914217">
                <a:defRPr/>
              </a:pPr>
              <a:endParaRPr lang="ru-RU" sz="1100" kern="0">
                <a:solidFill>
                  <a:srgbClr val="48505B"/>
                </a:solidFill>
                <a:latin typeface="Calibri" panose="020F0502020204030204"/>
              </a:endParaRPr>
            </a:p>
          </p:txBody>
        </p:sp>
        <p:sp>
          <p:nvSpPr>
            <p:cNvPr id="75" name="Freeform 2">
              <a:extLst>
                <a:ext uri="{FF2B5EF4-FFF2-40B4-BE49-F238E27FC236}">
                  <a16:creationId xmlns:a16="http://schemas.microsoft.com/office/drawing/2014/main" id="{11FBE687-997A-664A-BFEE-1D5A9DB21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749" y="4745822"/>
              <a:ext cx="469350" cy="427722"/>
            </a:xfrm>
            <a:custGeom>
              <a:avLst/>
              <a:gdLst>
                <a:gd name="T0" fmla="*/ 4055 w 4732"/>
                <a:gd name="T1" fmla="*/ 1521 h 4958"/>
                <a:gd name="T2" fmla="*/ 3845 w 4732"/>
                <a:gd name="T3" fmla="*/ 1465 h 4958"/>
                <a:gd name="T4" fmla="*/ 3717 w 4732"/>
                <a:gd name="T5" fmla="*/ 113 h 4958"/>
                <a:gd name="T6" fmla="*/ 113 w 4732"/>
                <a:gd name="T7" fmla="*/ 0 h 4958"/>
                <a:gd name="T8" fmla="*/ 0 w 4732"/>
                <a:gd name="T9" fmla="*/ 4844 h 4958"/>
                <a:gd name="T10" fmla="*/ 3604 w 4732"/>
                <a:gd name="T11" fmla="*/ 4957 h 4958"/>
                <a:gd name="T12" fmla="*/ 3717 w 4732"/>
                <a:gd name="T13" fmla="*/ 4450 h 4958"/>
                <a:gd name="T14" fmla="*/ 4731 w 4732"/>
                <a:gd name="T15" fmla="*/ 4112 h 4958"/>
                <a:gd name="T16" fmla="*/ 4562 w 4732"/>
                <a:gd name="T17" fmla="*/ 1679 h 4958"/>
                <a:gd name="T18" fmla="*/ 4040 w 4732"/>
                <a:gd name="T19" fmla="*/ 2028 h 4958"/>
                <a:gd name="T20" fmla="*/ 4449 w 4732"/>
                <a:gd name="T21" fmla="*/ 1874 h 4958"/>
                <a:gd name="T22" fmla="*/ 1577 w 4732"/>
                <a:gd name="T23" fmla="*/ 2197 h 4958"/>
                <a:gd name="T24" fmla="*/ 1690 w 4732"/>
                <a:gd name="T25" fmla="*/ 1859 h 4958"/>
                <a:gd name="T26" fmla="*/ 2084 w 4732"/>
                <a:gd name="T27" fmla="*/ 2070 h 4958"/>
                <a:gd name="T28" fmla="*/ 2253 w 4732"/>
                <a:gd name="T29" fmla="*/ 1859 h 4958"/>
                <a:gd name="T30" fmla="*/ 3886 w 4732"/>
                <a:gd name="T31" fmla="*/ 2070 h 4958"/>
                <a:gd name="T32" fmla="*/ 3492 w 4732"/>
                <a:gd name="T33" fmla="*/ 226 h 4958"/>
                <a:gd name="T34" fmla="*/ 2253 w 4732"/>
                <a:gd name="T35" fmla="*/ 1521 h 4958"/>
                <a:gd name="T36" fmla="*/ 2043 w 4732"/>
                <a:gd name="T37" fmla="*/ 1465 h 4958"/>
                <a:gd name="T38" fmla="*/ 1521 w 4732"/>
                <a:gd name="T39" fmla="*/ 1679 h 4958"/>
                <a:gd name="T40" fmla="*/ 1397 w 4732"/>
                <a:gd name="T41" fmla="*/ 4281 h 4958"/>
                <a:gd name="T42" fmla="*/ 4393 w 4732"/>
                <a:gd name="T43" fmla="*/ 4224 h 4958"/>
                <a:gd name="T44" fmla="*/ 1577 w 4732"/>
                <a:gd name="T45" fmla="*/ 4112 h 4958"/>
                <a:gd name="T46" fmla="*/ 4490 w 4732"/>
                <a:gd name="T47" fmla="*/ 4168 h 4958"/>
                <a:gd name="T48" fmla="*/ 1915 w 4732"/>
                <a:gd name="T49" fmla="*/ 2534 h 4958"/>
                <a:gd name="T50" fmla="*/ 1803 w 4732"/>
                <a:gd name="T51" fmla="*/ 3098 h 4958"/>
                <a:gd name="T52" fmla="*/ 2366 w 4732"/>
                <a:gd name="T53" fmla="*/ 3210 h 4958"/>
                <a:gd name="T54" fmla="*/ 2478 w 4732"/>
                <a:gd name="T55" fmla="*/ 2647 h 4958"/>
                <a:gd name="T56" fmla="*/ 2253 w 4732"/>
                <a:gd name="T57" fmla="*/ 2985 h 4958"/>
                <a:gd name="T58" fmla="*/ 3266 w 4732"/>
                <a:gd name="T59" fmla="*/ 2534 h 4958"/>
                <a:gd name="T60" fmla="*/ 2703 w 4732"/>
                <a:gd name="T61" fmla="*/ 2647 h 4958"/>
                <a:gd name="T62" fmla="*/ 2816 w 4732"/>
                <a:gd name="T63" fmla="*/ 3210 h 4958"/>
                <a:gd name="T64" fmla="*/ 3379 w 4732"/>
                <a:gd name="T65" fmla="*/ 3098 h 4958"/>
                <a:gd name="T66" fmla="*/ 3323 w 4732"/>
                <a:gd name="T67" fmla="*/ 2549 h 4958"/>
                <a:gd name="T68" fmla="*/ 3154 w 4732"/>
                <a:gd name="T69" fmla="*/ 2760 h 4958"/>
                <a:gd name="T70" fmla="*/ 3661 w 4732"/>
                <a:gd name="T71" fmla="*/ 2549 h 4958"/>
                <a:gd name="T72" fmla="*/ 3619 w 4732"/>
                <a:gd name="T73" fmla="*/ 3154 h 4958"/>
                <a:gd name="T74" fmla="*/ 4224 w 4732"/>
                <a:gd name="T75" fmla="*/ 3195 h 4958"/>
                <a:gd name="T76" fmla="*/ 4280 w 4732"/>
                <a:gd name="T77" fmla="*/ 2647 h 4958"/>
                <a:gd name="T78" fmla="*/ 3830 w 4732"/>
                <a:gd name="T79" fmla="*/ 2985 h 4958"/>
                <a:gd name="T80" fmla="*/ 1915 w 4732"/>
                <a:gd name="T81" fmla="*/ 3436 h 4958"/>
                <a:gd name="T82" fmla="*/ 1803 w 4732"/>
                <a:gd name="T83" fmla="*/ 3999 h 4958"/>
                <a:gd name="T84" fmla="*/ 2366 w 4732"/>
                <a:gd name="T85" fmla="*/ 4112 h 4958"/>
                <a:gd name="T86" fmla="*/ 2478 w 4732"/>
                <a:gd name="T87" fmla="*/ 3548 h 4958"/>
                <a:gd name="T88" fmla="*/ 2366 w 4732"/>
                <a:gd name="T89" fmla="*/ 3436 h 4958"/>
                <a:gd name="T90" fmla="*/ 2253 w 4732"/>
                <a:gd name="T91" fmla="*/ 3886 h 4958"/>
                <a:gd name="T92" fmla="*/ 2718 w 4732"/>
                <a:gd name="T93" fmla="*/ 3492 h 4958"/>
                <a:gd name="T94" fmla="*/ 2759 w 4732"/>
                <a:gd name="T95" fmla="*/ 4097 h 4958"/>
                <a:gd name="T96" fmla="*/ 3364 w 4732"/>
                <a:gd name="T97" fmla="*/ 4055 h 4958"/>
                <a:gd name="T98" fmla="*/ 3364 w 4732"/>
                <a:gd name="T99" fmla="*/ 3492 h 4958"/>
                <a:gd name="T100" fmla="*/ 2928 w 4732"/>
                <a:gd name="T101" fmla="*/ 3661 h 4958"/>
                <a:gd name="T102" fmla="*/ 3717 w 4732"/>
                <a:gd name="T103" fmla="*/ 3436 h 4958"/>
                <a:gd name="T104" fmla="*/ 3604 w 4732"/>
                <a:gd name="T105" fmla="*/ 3999 h 4958"/>
                <a:gd name="T106" fmla="*/ 4168 w 4732"/>
                <a:gd name="T107" fmla="*/ 4112 h 4958"/>
                <a:gd name="T108" fmla="*/ 4280 w 4732"/>
                <a:gd name="T109" fmla="*/ 3548 h 4958"/>
                <a:gd name="T110" fmla="*/ 4055 w 4732"/>
                <a:gd name="T111" fmla="*/ 3886 h 4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32" h="4958">
                  <a:moveTo>
                    <a:pt x="4393" y="1634"/>
                  </a:moveTo>
                  <a:lnTo>
                    <a:pt x="4055" y="1634"/>
                  </a:lnTo>
                  <a:lnTo>
                    <a:pt x="4055" y="1521"/>
                  </a:lnTo>
                  <a:lnTo>
                    <a:pt x="4055" y="1521"/>
                  </a:lnTo>
                  <a:lnTo>
                    <a:pt x="4055" y="1521"/>
                  </a:lnTo>
                  <a:cubicBezTo>
                    <a:pt x="4055" y="1501"/>
                    <a:pt x="4051" y="1483"/>
                    <a:pt x="4040" y="1465"/>
                  </a:cubicBezTo>
                  <a:cubicBezTo>
                    <a:pt x="4030" y="1447"/>
                    <a:pt x="4017" y="1434"/>
                    <a:pt x="3999" y="1424"/>
                  </a:cubicBezTo>
                  <a:cubicBezTo>
                    <a:pt x="3981" y="1413"/>
                    <a:pt x="3963" y="1409"/>
                    <a:pt x="3942" y="1409"/>
                  </a:cubicBezTo>
                  <a:cubicBezTo>
                    <a:pt x="3921" y="1409"/>
                    <a:pt x="3904" y="1413"/>
                    <a:pt x="3886" y="1424"/>
                  </a:cubicBezTo>
                  <a:cubicBezTo>
                    <a:pt x="3868" y="1434"/>
                    <a:pt x="3856" y="1447"/>
                    <a:pt x="3845" y="1465"/>
                  </a:cubicBezTo>
                  <a:cubicBezTo>
                    <a:pt x="3835" y="1483"/>
                    <a:pt x="3830" y="1501"/>
                    <a:pt x="3830" y="1521"/>
                  </a:cubicBezTo>
                  <a:lnTo>
                    <a:pt x="3830" y="1634"/>
                  </a:lnTo>
                  <a:lnTo>
                    <a:pt x="3717" y="1634"/>
                  </a:lnTo>
                  <a:lnTo>
                    <a:pt x="3717" y="113"/>
                  </a:lnTo>
                  <a:lnTo>
                    <a:pt x="3717" y="113"/>
                  </a:lnTo>
                  <a:lnTo>
                    <a:pt x="3717" y="113"/>
                  </a:lnTo>
                  <a:cubicBezTo>
                    <a:pt x="3717" y="92"/>
                    <a:pt x="3713" y="74"/>
                    <a:pt x="3702" y="57"/>
                  </a:cubicBezTo>
                  <a:cubicBezTo>
                    <a:pt x="3692" y="39"/>
                    <a:pt x="3679" y="25"/>
                    <a:pt x="3661" y="15"/>
                  </a:cubicBezTo>
                  <a:cubicBezTo>
                    <a:pt x="3643" y="4"/>
                    <a:pt x="3625" y="0"/>
                    <a:pt x="3604" y="0"/>
                  </a:cubicBezTo>
                  <a:lnTo>
                    <a:pt x="113" y="0"/>
                  </a:lnTo>
                  <a:lnTo>
                    <a:pt x="113" y="0"/>
                  </a:lnTo>
                  <a:cubicBezTo>
                    <a:pt x="92" y="0"/>
                    <a:pt x="73" y="4"/>
                    <a:pt x="56" y="15"/>
                  </a:cubicBezTo>
                  <a:cubicBezTo>
                    <a:pt x="38" y="25"/>
                    <a:pt x="25" y="39"/>
                    <a:pt x="15" y="57"/>
                  </a:cubicBezTo>
                  <a:cubicBezTo>
                    <a:pt x="4" y="74"/>
                    <a:pt x="0" y="92"/>
                    <a:pt x="0" y="113"/>
                  </a:cubicBezTo>
                  <a:lnTo>
                    <a:pt x="0" y="4844"/>
                  </a:lnTo>
                  <a:lnTo>
                    <a:pt x="0" y="4844"/>
                  </a:lnTo>
                  <a:cubicBezTo>
                    <a:pt x="0" y="4865"/>
                    <a:pt x="4" y="4883"/>
                    <a:pt x="15" y="4900"/>
                  </a:cubicBezTo>
                  <a:cubicBezTo>
                    <a:pt x="25" y="4918"/>
                    <a:pt x="38" y="4932"/>
                    <a:pt x="56" y="4942"/>
                  </a:cubicBezTo>
                  <a:cubicBezTo>
                    <a:pt x="73" y="4953"/>
                    <a:pt x="92" y="4957"/>
                    <a:pt x="113" y="4957"/>
                  </a:cubicBezTo>
                  <a:lnTo>
                    <a:pt x="3604" y="4957"/>
                  </a:lnTo>
                  <a:lnTo>
                    <a:pt x="3604" y="4957"/>
                  </a:lnTo>
                  <a:cubicBezTo>
                    <a:pt x="3625" y="4957"/>
                    <a:pt x="3643" y="4953"/>
                    <a:pt x="3661" y="4942"/>
                  </a:cubicBezTo>
                  <a:cubicBezTo>
                    <a:pt x="3679" y="4932"/>
                    <a:pt x="3692" y="4918"/>
                    <a:pt x="3702" y="4900"/>
                  </a:cubicBezTo>
                  <a:cubicBezTo>
                    <a:pt x="3713" y="4883"/>
                    <a:pt x="3717" y="4865"/>
                    <a:pt x="3717" y="4844"/>
                  </a:cubicBezTo>
                  <a:lnTo>
                    <a:pt x="3717" y="4450"/>
                  </a:lnTo>
                  <a:lnTo>
                    <a:pt x="4393" y="4450"/>
                  </a:lnTo>
                  <a:lnTo>
                    <a:pt x="4393" y="4450"/>
                  </a:lnTo>
                  <a:cubicBezTo>
                    <a:pt x="4455" y="4450"/>
                    <a:pt x="4508" y="4437"/>
                    <a:pt x="4562" y="4405"/>
                  </a:cubicBezTo>
                  <a:cubicBezTo>
                    <a:pt x="4616" y="4374"/>
                    <a:pt x="4655" y="4335"/>
                    <a:pt x="4686" y="4281"/>
                  </a:cubicBezTo>
                  <a:cubicBezTo>
                    <a:pt x="4718" y="4227"/>
                    <a:pt x="4731" y="4174"/>
                    <a:pt x="4731" y="4112"/>
                  </a:cubicBezTo>
                  <a:lnTo>
                    <a:pt x="4731" y="1972"/>
                  </a:lnTo>
                  <a:lnTo>
                    <a:pt x="4731" y="1972"/>
                  </a:lnTo>
                  <a:lnTo>
                    <a:pt x="4731" y="1972"/>
                  </a:lnTo>
                  <a:cubicBezTo>
                    <a:pt x="4731" y="1910"/>
                    <a:pt x="4718" y="1857"/>
                    <a:pt x="4686" y="1803"/>
                  </a:cubicBezTo>
                  <a:cubicBezTo>
                    <a:pt x="4655" y="1749"/>
                    <a:pt x="4616" y="1710"/>
                    <a:pt x="4562" y="1679"/>
                  </a:cubicBezTo>
                  <a:cubicBezTo>
                    <a:pt x="4508" y="1648"/>
                    <a:pt x="4455" y="1634"/>
                    <a:pt x="4393" y="1634"/>
                  </a:cubicBezTo>
                  <a:close/>
                  <a:moveTo>
                    <a:pt x="3942" y="2085"/>
                  </a:moveTo>
                  <a:lnTo>
                    <a:pt x="3942" y="2085"/>
                  </a:lnTo>
                  <a:cubicBezTo>
                    <a:pt x="3963" y="2085"/>
                    <a:pt x="3981" y="2080"/>
                    <a:pt x="3999" y="2070"/>
                  </a:cubicBezTo>
                  <a:cubicBezTo>
                    <a:pt x="4017" y="2059"/>
                    <a:pt x="4030" y="2046"/>
                    <a:pt x="4040" y="2028"/>
                  </a:cubicBezTo>
                  <a:cubicBezTo>
                    <a:pt x="4051" y="2010"/>
                    <a:pt x="4055" y="1993"/>
                    <a:pt x="4055" y="1972"/>
                  </a:cubicBezTo>
                  <a:lnTo>
                    <a:pt x="4055" y="1859"/>
                  </a:lnTo>
                  <a:lnTo>
                    <a:pt x="4393" y="1859"/>
                  </a:lnTo>
                  <a:lnTo>
                    <a:pt x="4393" y="1859"/>
                  </a:lnTo>
                  <a:cubicBezTo>
                    <a:pt x="4414" y="1859"/>
                    <a:pt x="4431" y="1863"/>
                    <a:pt x="4449" y="1874"/>
                  </a:cubicBezTo>
                  <a:cubicBezTo>
                    <a:pt x="4467" y="1884"/>
                    <a:pt x="4480" y="1898"/>
                    <a:pt x="4490" y="1916"/>
                  </a:cubicBezTo>
                  <a:cubicBezTo>
                    <a:pt x="4501" y="1934"/>
                    <a:pt x="4506" y="1951"/>
                    <a:pt x="4506" y="1972"/>
                  </a:cubicBezTo>
                  <a:lnTo>
                    <a:pt x="4506" y="1972"/>
                  </a:lnTo>
                  <a:lnTo>
                    <a:pt x="4506" y="2197"/>
                  </a:lnTo>
                  <a:lnTo>
                    <a:pt x="1577" y="2197"/>
                  </a:lnTo>
                  <a:lnTo>
                    <a:pt x="1577" y="1972"/>
                  </a:lnTo>
                  <a:lnTo>
                    <a:pt x="1577" y="1972"/>
                  </a:lnTo>
                  <a:cubicBezTo>
                    <a:pt x="1577" y="1951"/>
                    <a:pt x="1581" y="1934"/>
                    <a:pt x="1592" y="1916"/>
                  </a:cubicBezTo>
                  <a:cubicBezTo>
                    <a:pt x="1602" y="1898"/>
                    <a:pt x="1616" y="1884"/>
                    <a:pt x="1634" y="1874"/>
                  </a:cubicBezTo>
                  <a:cubicBezTo>
                    <a:pt x="1652" y="1863"/>
                    <a:pt x="1669" y="1859"/>
                    <a:pt x="1690" y="1859"/>
                  </a:cubicBezTo>
                  <a:lnTo>
                    <a:pt x="2028" y="1859"/>
                  </a:lnTo>
                  <a:lnTo>
                    <a:pt x="2028" y="1972"/>
                  </a:lnTo>
                  <a:lnTo>
                    <a:pt x="2028" y="1972"/>
                  </a:lnTo>
                  <a:cubicBezTo>
                    <a:pt x="2028" y="1993"/>
                    <a:pt x="2033" y="2010"/>
                    <a:pt x="2043" y="2028"/>
                  </a:cubicBezTo>
                  <a:cubicBezTo>
                    <a:pt x="2053" y="2046"/>
                    <a:pt x="2066" y="2059"/>
                    <a:pt x="2084" y="2070"/>
                  </a:cubicBezTo>
                  <a:cubicBezTo>
                    <a:pt x="2102" y="2080"/>
                    <a:pt x="2120" y="2085"/>
                    <a:pt x="2141" y="2085"/>
                  </a:cubicBezTo>
                  <a:cubicBezTo>
                    <a:pt x="2161" y="2085"/>
                    <a:pt x="2179" y="2080"/>
                    <a:pt x="2197" y="2070"/>
                  </a:cubicBezTo>
                  <a:cubicBezTo>
                    <a:pt x="2215" y="2059"/>
                    <a:pt x="2227" y="2046"/>
                    <a:pt x="2238" y="2028"/>
                  </a:cubicBezTo>
                  <a:cubicBezTo>
                    <a:pt x="2248" y="2010"/>
                    <a:pt x="2253" y="1993"/>
                    <a:pt x="2253" y="1972"/>
                  </a:cubicBezTo>
                  <a:lnTo>
                    <a:pt x="2253" y="1859"/>
                  </a:lnTo>
                  <a:lnTo>
                    <a:pt x="3830" y="1859"/>
                  </a:lnTo>
                  <a:lnTo>
                    <a:pt x="3830" y="1972"/>
                  </a:lnTo>
                  <a:lnTo>
                    <a:pt x="3830" y="1972"/>
                  </a:lnTo>
                  <a:cubicBezTo>
                    <a:pt x="3830" y="1993"/>
                    <a:pt x="3835" y="2010"/>
                    <a:pt x="3845" y="2028"/>
                  </a:cubicBezTo>
                  <a:cubicBezTo>
                    <a:pt x="3856" y="2046"/>
                    <a:pt x="3868" y="2059"/>
                    <a:pt x="3886" y="2070"/>
                  </a:cubicBezTo>
                  <a:cubicBezTo>
                    <a:pt x="3904" y="2080"/>
                    <a:pt x="3921" y="2085"/>
                    <a:pt x="3942" y="2085"/>
                  </a:cubicBezTo>
                  <a:close/>
                  <a:moveTo>
                    <a:pt x="3492" y="4731"/>
                  </a:moveTo>
                  <a:lnTo>
                    <a:pt x="225" y="4731"/>
                  </a:lnTo>
                  <a:lnTo>
                    <a:pt x="225" y="226"/>
                  </a:lnTo>
                  <a:lnTo>
                    <a:pt x="3492" y="226"/>
                  </a:lnTo>
                  <a:lnTo>
                    <a:pt x="3492" y="1634"/>
                  </a:lnTo>
                  <a:lnTo>
                    <a:pt x="2253" y="1634"/>
                  </a:lnTo>
                  <a:lnTo>
                    <a:pt x="2253" y="1521"/>
                  </a:lnTo>
                  <a:lnTo>
                    <a:pt x="2253" y="1521"/>
                  </a:lnTo>
                  <a:lnTo>
                    <a:pt x="2253" y="1521"/>
                  </a:lnTo>
                  <a:cubicBezTo>
                    <a:pt x="2253" y="1501"/>
                    <a:pt x="2248" y="1483"/>
                    <a:pt x="2238" y="1465"/>
                  </a:cubicBezTo>
                  <a:cubicBezTo>
                    <a:pt x="2227" y="1447"/>
                    <a:pt x="2215" y="1434"/>
                    <a:pt x="2197" y="1424"/>
                  </a:cubicBezTo>
                  <a:cubicBezTo>
                    <a:pt x="2179" y="1413"/>
                    <a:pt x="2161" y="1409"/>
                    <a:pt x="2141" y="1409"/>
                  </a:cubicBezTo>
                  <a:cubicBezTo>
                    <a:pt x="2120" y="1409"/>
                    <a:pt x="2102" y="1413"/>
                    <a:pt x="2084" y="1424"/>
                  </a:cubicBezTo>
                  <a:cubicBezTo>
                    <a:pt x="2066" y="1434"/>
                    <a:pt x="2053" y="1447"/>
                    <a:pt x="2043" y="1465"/>
                  </a:cubicBezTo>
                  <a:cubicBezTo>
                    <a:pt x="2033" y="1483"/>
                    <a:pt x="2028" y="1501"/>
                    <a:pt x="2028" y="1521"/>
                  </a:cubicBezTo>
                  <a:lnTo>
                    <a:pt x="2028" y="1634"/>
                  </a:lnTo>
                  <a:lnTo>
                    <a:pt x="1690" y="1634"/>
                  </a:lnTo>
                  <a:lnTo>
                    <a:pt x="1690" y="1634"/>
                  </a:lnTo>
                  <a:cubicBezTo>
                    <a:pt x="1628" y="1634"/>
                    <a:pt x="1575" y="1648"/>
                    <a:pt x="1521" y="1679"/>
                  </a:cubicBezTo>
                  <a:cubicBezTo>
                    <a:pt x="1467" y="1710"/>
                    <a:pt x="1428" y="1749"/>
                    <a:pt x="1397" y="1803"/>
                  </a:cubicBezTo>
                  <a:cubicBezTo>
                    <a:pt x="1366" y="1857"/>
                    <a:pt x="1352" y="1910"/>
                    <a:pt x="1352" y="1972"/>
                  </a:cubicBezTo>
                  <a:lnTo>
                    <a:pt x="1352" y="4112"/>
                  </a:lnTo>
                  <a:lnTo>
                    <a:pt x="1352" y="4112"/>
                  </a:lnTo>
                  <a:cubicBezTo>
                    <a:pt x="1352" y="4174"/>
                    <a:pt x="1366" y="4227"/>
                    <a:pt x="1397" y="4281"/>
                  </a:cubicBezTo>
                  <a:cubicBezTo>
                    <a:pt x="1428" y="4335"/>
                    <a:pt x="1467" y="4374"/>
                    <a:pt x="1521" y="4405"/>
                  </a:cubicBezTo>
                  <a:cubicBezTo>
                    <a:pt x="1575" y="4437"/>
                    <a:pt x="1628" y="4450"/>
                    <a:pt x="1690" y="4450"/>
                  </a:cubicBezTo>
                  <a:lnTo>
                    <a:pt x="3492" y="4450"/>
                  </a:lnTo>
                  <a:lnTo>
                    <a:pt x="3492" y="4731"/>
                  </a:lnTo>
                  <a:close/>
                  <a:moveTo>
                    <a:pt x="4393" y="4224"/>
                  </a:moveTo>
                  <a:lnTo>
                    <a:pt x="1690" y="4224"/>
                  </a:lnTo>
                  <a:lnTo>
                    <a:pt x="1690" y="4224"/>
                  </a:lnTo>
                  <a:cubicBezTo>
                    <a:pt x="1669" y="4224"/>
                    <a:pt x="1652" y="4220"/>
                    <a:pt x="1634" y="4209"/>
                  </a:cubicBezTo>
                  <a:cubicBezTo>
                    <a:pt x="1616" y="4199"/>
                    <a:pt x="1602" y="4186"/>
                    <a:pt x="1592" y="4168"/>
                  </a:cubicBezTo>
                  <a:cubicBezTo>
                    <a:pt x="1581" y="4150"/>
                    <a:pt x="1577" y="4133"/>
                    <a:pt x="1577" y="4112"/>
                  </a:cubicBezTo>
                  <a:lnTo>
                    <a:pt x="1577" y="2423"/>
                  </a:lnTo>
                  <a:lnTo>
                    <a:pt x="4506" y="2423"/>
                  </a:lnTo>
                  <a:lnTo>
                    <a:pt x="4506" y="4112"/>
                  </a:lnTo>
                  <a:lnTo>
                    <a:pt x="4506" y="4112"/>
                  </a:lnTo>
                  <a:cubicBezTo>
                    <a:pt x="4506" y="4133"/>
                    <a:pt x="4501" y="4150"/>
                    <a:pt x="4490" y="4168"/>
                  </a:cubicBezTo>
                  <a:cubicBezTo>
                    <a:pt x="4480" y="4186"/>
                    <a:pt x="4467" y="4199"/>
                    <a:pt x="4449" y="4209"/>
                  </a:cubicBezTo>
                  <a:cubicBezTo>
                    <a:pt x="4431" y="4220"/>
                    <a:pt x="4414" y="4224"/>
                    <a:pt x="4393" y="4224"/>
                  </a:cubicBezTo>
                  <a:close/>
                  <a:moveTo>
                    <a:pt x="2366" y="2534"/>
                  </a:moveTo>
                  <a:lnTo>
                    <a:pt x="1915" y="2534"/>
                  </a:lnTo>
                  <a:lnTo>
                    <a:pt x="1915" y="2534"/>
                  </a:lnTo>
                  <a:cubicBezTo>
                    <a:pt x="1895" y="2534"/>
                    <a:pt x="1877" y="2539"/>
                    <a:pt x="1859" y="2549"/>
                  </a:cubicBezTo>
                  <a:cubicBezTo>
                    <a:pt x="1841" y="2560"/>
                    <a:pt x="1828" y="2573"/>
                    <a:pt x="1818" y="2591"/>
                  </a:cubicBezTo>
                  <a:cubicBezTo>
                    <a:pt x="1807" y="2609"/>
                    <a:pt x="1803" y="2626"/>
                    <a:pt x="1803" y="2647"/>
                  </a:cubicBezTo>
                  <a:lnTo>
                    <a:pt x="1803" y="3098"/>
                  </a:lnTo>
                  <a:lnTo>
                    <a:pt x="1803" y="3098"/>
                  </a:lnTo>
                  <a:cubicBezTo>
                    <a:pt x="1803" y="3118"/>
                    <a:pt x="1807" y="3136"/>
                    <a:pt x="1818" y="3154"/>
                  </a:cubicBezTo>
                  <a:cubicBezTo>
                    <a:pt x="1828" y="3172"/>
                    <a:pt x="1841" y="3185"/>
                    <a:pt x="1859" y="3195"/>
                  </a:cubicBezTo>
                  <a:cubicBezTo>
                    <a:pt x="1877" y="3206"/>
                    <a:pt x="1895" y="3210"/>
                    <a:pt x="1915" y="3210"/>
                  </a:cubicBezTo>
                  <a:lnTo>
                    <a:pt x="2366" y="3210"/>
                  </a:lnTo>
                  <a:lnTo>
                    <a:pt x="2366" y="3210"/>
                  </a:lnTo>
                  <a:cubicBezTo>
                    <a:pt x="2386" y="3210"/>
                    <a:pt x="2403" y="3206"/>
                    <a:pt x="2421" y="3195"/>
                  </a:cubicBezTo>
                  <a:cubicBezTo>
                    <a:pt x="2439" y="3185"/>
                    <a:pt x="2453" y="3172"/>
                    <a:pt x="2463" y="3154"/>
                  </a:cubicBezTo>
                  <a:cubicBezTo>
                    <a:pt x="2474" y="3136"/>
                    <a:pt x="2478" y="3118"/>
                    <a:pt x="2478" y="3098"/>
                  </a:cubicBezTo>
                  <a:lnTo>
                    <a:pt x="2478" y="2647"/>
                  </a:lnTo>
                  <a:lnTo>
                    <a:pt x="2478" y="2647"/>
                  </a:lnTo>
                  <a:lnTo>
                    <a:pt x="2478" y="2647"/>
                  </a:lnTo>
                  <a:cubicBezTo>
                    <a:pt x="2478" y="2626"/>
                    <a:pt x="2474" y="2609"/>
                    <a:pt x="2463" y="2591"/>
                  </a:cubicBezTo>
                  <a:cubicBezTo>
                    <a:pt x="2453" y="2573"/>
                    <a:pt x="2439" y="2560"/>
                    <a:pt x="2421" y="2549"/>
                  </a:cubicBezTo>
                  <a:cubicBezTo>
                    <a:pt x="2403" y="2539"/>
                    <a:pt x="2386" y="2534"/>
                    <a:pt x="2366" y="2534"/>
                  </a:cubicBezTo>
                  <a:close/>
                  <a:moveTo>
                    <a:pt x="2253" y="2985"/>
                  </a:moveTo>
                  <a:lnTo>
                    <a:pt x="2028" y="2985"/>
                  </a:lnTo>
                  <a:lnTo>
                    <a:pt x="2028" y="2760"/>
                  </a:lnTo>
                  <a:lnTo>
                    <a:pt x="2253" y="2760"/>
                  </a:lnTo>
                  <a:lnTo>
                    <a:pt x="2253" y="2985"/>
                  </a:lnTo>
                  <a:close/>
                  <a:moveTo>
                    <a:pt x="3266" y="2534"/>
                  </a:moveTo>
                  <a:lnTo>
                    <a:pt x="2816" y="2534"/>
                  </a:lnTo>
                  <a:lnTo>
                    <a:pt x="2816" y="2534"/>
                  </a:lnTo>
                  <a:cubicBezTo>
                    <a:pt x="2795" y="2534"/>
                    <a:pt x="2777" y="2539"/>
                    <a:pt x="2759" y="2549"/>
                  </a:cubicBezTo>
                  <a:cubicBezTo>
                    <a:pt x="2741" y="2560"/>
                    <a:pt x="2728" y="2573"/>
                    <a:pt x="2718" y="2591"/>
                  </a:cubicBezTo>
                  <a:cubicBezTo>
                    <a:pt x="2708" y="2609"/>
                    <a:pt x="2703" y="2626"/>
                    <a:pt x="2703" y="2647"/>
                  </a:cubicBezTo>
                  <a:lnTo>
                    <a:pt x="2703" y="3098"/>
                  </a:lnTo>
                  <a:lnTo>
                    <a:pt x="2703" y="3098"/>
                  </a:lnTo>
                  <a:cubicBezTo>
                    <a:pt x="2703" y="3118"/>
                    <a:pt x="2708" y="3136"/>
                    <a:pt x="2718" y="3154"/>
                  </a:cubicBezTo>
                  <a:cubicBezTo>
                    <a:pt x="2728" y="3172"/>
                    <a:pt x="2741" y="3185"/>
                    <a:pt x="2759" y="3195"/>
                  </a:cubicBezTo>
                  <a:cubicBezTo>
                    <a:pt x="2777" y="3206"/>
                    <a:pt x="2795" y="3210"/>
                    <a:pt x="2816" y="3210"/>
                  </a:cubicBezTo>
                  <a:lnTo>
                    <a:pt x="3266" y="3210"/>
                  </a:lnTo>
                  <a:lnTo>
                    <a:pt x="3266" y="3210"/>
                  </a:lnTo>
                  <a:cubicBezTo>
                    <a:pt x="3287" y="3210"/>
                    <a:pt x="3305" y="3206"/>
                    <a:pt x="3323" y="3195"/>
                  </a:cubicBezTo>
                  <a:cubicBezTo>
                    <a:pt x="3341" y="3185"/>
                    <a:pt x="3354" y="3172"/>
                    <a:pt x="3364" y="3154"/>
                  </a:cubicBezTo>
                  <a:cubicBezTo>
                    <a:pt x="3375" y="3136"/>
                    <a:pt x="3379" y="3118"/>
                    <a:pt x="3379" y="3098"/>
                  </a:cubicBezTo>
                  <a:lnTo>
                    <a:pt x="3379" y="2647"/>
                  </a:lnTo>
                  <a:lnTo>
                    <a:pt x="3379" y="2647"/>
                  </a:lnTo>
                  <a:lnTo>
                    <a:pt x="3379" y="2647"/>
                  </a:lnTo>
                  <a:cubicBezTo>
                    <a:pt x="3379" y="2626"/>
                    <a:pt x="3375" y="2609"/>
                    <a:pt x="3364" y="2591"/>
                  </a:cubicBezTo>
                  <a:cubicBezTo>
                    <a:pt x="3354" y="2573"/>
                    <a:pt x="3341" y="2560"/>
                    <a:pt x="3323" y="2549"/>
                  </a:cubicBezTo>
                  <a:cubicBezTo>
                    <a:pt x="3305" y="2539"/>
                    <a:pt x="3287" y="2534"/>
                    <a:pt x="3266" y="2534"/>
                  </a:cubicBezTo>
                  <a:close/>
                  <a:moveTo>
                    <a:pt x="3154" y="2985"/>
                  </a:moveTo>
                  <a:lnTo>
                    <a:pt x="2928" y="2985"/>
                  </a:lnTo>
                  <a:lnTo>
                    <a:pt x="2928" y="2760"/>
                  </a:lnTo>
                  <a:lnTo>
                    <a:pt x="3154" y="2760"/>
                  </a:lnTo>
                  <a:lnTo>
                    <a:pt x="3154" y="2985"/>
                  </a:lnTo>
                  <a:close/>
                  <a:moveTo>
                    <a:pt x="4168" y="2534"/>
                  </a:moveTo>
                  <a:lnTo>
                    <a:pt x="3717" y="2534"/>
                  </a:lnTo>
                  <a:lnTo>
                    <a:pt x="3717" y="2534"/>
                  </a:lnTo>
                  <a:cubicBezTo>
                    <a:pt x="3696" y="2534"/>
                    <a:pt x="3679" y="2539"/>
                    <a:pt x="3661" y="2549"/>
                  </a:cubicBezTo>
                  <a:cubicBezTo>
                    <a:pt x="3643" y="2560"/>
                    <a:pt x="3630" y="2573"/>
                    <a:pt x="3619" y="2591"/>
                  </a:cubicBezTo>
                  <a:cubicBezTo>
                    <a:pt x="3609" y="2609"/>
                    <a:pt x="3604" y="2626"/>
                    <a:pt x="3604" y="2647"/>
                  </a:cubicBezTo>
                  <a:lnTo>
                    <a:pt x="3604" y="3098"/>
                  </a:lnTo>
                  <a:lnTo>
                    <a:pt x="3604" y="3098"/>
                  </a:lnTo>
                  <a:cubicBezTo>
                    <a:pt x="3604" y="3118"/>
                    <a:pt x="3609" y="3136"/>
                    <a:pt x="3619" y="3154"/>
                  </a:cubicBezTo>
                  <a:cubicBezTo>
                    <a:pt x="3630" y="3172"/>
                    <a:pt x="3643" y="3185"/>
                    <a:pt x="3661" y="3195"/>
                  </a:cubicBezTo>
                  <a:cubicBezTo>
                    <a:pt x="3679" y="3206"/>
                    <a:pt x="3696" y="3210"/>
                    <a:pt x="3717" y="3210"/>
                  </a:cubicBezTo>
                  <a:lnTo>
                    <a:pt x="4168" y="3210"/>
                  </a:lnTo>
                  <a:lnTo>
                    <a:pt x="4168" y="3210"/>
                  </a:lnTo>
                  <a:cubicBezTo>
                    <a:pt x="4188" y="3210"/>
                    <a:pt x="4206" y="3206"/>
                    <a:pt x="4224" y="3195"/>
                  </a:cubicBezTo>
                  <a:cubicBezTo>
                    <a:pt x="4242" y="3185"/>
                    <a:pt x="4255" y="3172"/>
                    <a:pt x="4265" y="3154"/>
                  </a:cubicBezTo>
                  <a:cubicBezTo>
                    <a:pt x="4275" y="3136"/>
                    <a:pt x="4280" y="3118"/>
                    <a:pt x="4280" y="3098"/>
                  </a:cubicBezTo>
                  <a:lnTo>
                    <a:pt x="4280" y="2647"/>
                  </a:lnTo>
                  <a:lnTo>
                    <a:pt x="4280" y="2647"/>
                  </a:lnTo>
                  <a:lnTo>
                    <a:pt x="4280" y="2647"/>
                  </a:lnTo>
                  <a:cubicBezTo>
                    <a:pt x="4280" y="2626"/>
                    <a:pt x="4275" y="2609"/>
                    <a:pt x="4265" y="2591"/>
                  </a:cubicBezTo>
                  <a:cubicBezTo>
                    <a:pt x="4255" y="2573"/>
                    <a:pt x="4242" y="2560"/>
                    <a:pt x="4224" y="2549"/>
                  </a:cubicBezTo>
                  <a:cubicBezTo>
                    <a:pt x="4206" y="2539"/>
                    <a:pt x="4188" y="2534"/>
                    <a:pt x="4168" y="2534"/>
                  </a:cubicBezTo>
                  <a:close/>
                  <a:moveTo>
                    <a:pt x="4055" y="2985"/>
                  </a:moveTo>
                  <a:lnTo>
                    <a:pt x="3830" y="2985"/>
                  </a:lnTo>
                  <a:lnTo>
                    <a:pt x="3830" y="2760"/>
                  </a:lnTo>
                  <a:lnTo>
                    <a:pt x="4055" y="2760"/>
                  </a:lnTo>
                  <a:lnTo>
                    <a:pt x="4055" y="2985"/>
                  </a:lnTo>
                  <a:close/>
                  <a:moveTo>
                    <a:pt x="2366" y="3436"/>
                  </a:moveTo>
                  <a:lnTo>
                    <a:pt x="1915" y="3436"/>
                  </a:lnTo>
                  <a:lnTo>
                    <a:pt x="1915" y="3436"/>
                  </a:lnTo>
                  <a:cubicBezTo>
                    <a:pt x="1895" y="3436"/>
                    <a:pt x="1877" y="3441"/>
                    <a:pt x="1859" y="3451"/>
                  </a:cubicBezTo>
                  <a:cubicBezTo>
                    <a:pt x="1841" y="3462"/>
                    <a:pt x="1828" y="3474"/>
                    <a:pt x="1818" y="3492"/>
                  </a:cubicBezTo>
                  <a:cubicBezTo>
                    <a:pt x="1807" y="3510"/>
                    <a:pt x="1803" y="3528"/>
                    <a:pt x="1803" y="3548"/>
                  </a:cubicBezTo>
                  <a:lnTo>
                    <a:pt x="1803" y="3999"/>
                  </a:lnTo>
                  <a:lnTo>
                    <a:pt x="1803" y="3999"/>
                  </a:lnTo>
                  <a:cubicBezTo>
                    <a:pt x="1803" y="4020"/>
                    <a:pt x="1807" y="4037"/>
                    <a:pt x="1818" y="4055"/>
                  </a:cubicBezTo>
                  <a:cubicBezTo>
                    <a:pt x="1828" y="4073"/>
                    <a:pt x="1841" y="4087"/>
                    <a:pt x="1859" y="4097"/>
                  </a:cubicBezTo>
                  <a:cubicBezTo>
                    <a:pt x="1877" y="4108"/>
                    <a:pt x="1895" y="4112"/>
                    <a:pt x="1915" y="4112"/>
                  </a:cubicBezTo>
                  <a:lnTo>
                    <a:pt x="2366" y="4112"/>
                  </a:lnTo>
                  <a:lnTo>
                    <a:pt x="2366" y="4112"/>
                  </a:lnTo>
                  <a:cubicBezTo>
                    <a:pt x="2386" y="4112"/>
                    <a:pt x="2403" y="4108"/>
                    <a:pt x="2421" y="4097"/>
                  </a:cubicBezTo>
                  <a:cubicBezTo>
                    <a:pt x="2439" y="4087"/>
                    <a:pt x="2453" y="4073"/>
                    <a:pt x="2463" y="4055"/>
                  </a:cubicBezTo>
                  <a:cubicBezTo>
                    <a:pt x="2474" y="4037"/>
                    <a:pt x="2478" y="4020"/>
                    <a:pt x="2478" y="3999"/>
                  </a:cubicBezTo>
                  <a:lnTo>
                    <a:pt x="2478" y="3548"/>
                  </a:lnTo>
                  <a:lnTo>
                    <a:pt x="2478" y="3548"/>
                  </a:lnTo>
                  <a:lnTo>
                    <a:pt x="2478" y="3548"/>
                  </a:lnTo>
                  <a:cubicBezTo>
                    <a:pt x="2478" y="3528"/>
                    <a:pt x="2474" y="3510"/>
                    <a:pt x="2463" y="3492"/>
                  </a:cubicBezTo>
                  <a:cubicBezTo>
                    <a:pt x="2453" y="3474"/>
                    <a:pt x="2439" y="3462"/>
                    <a:pt x="2421" y="3451"/>
                  </a:cubicBezTo>
                  <a:cubicBezTo>
                    <a:pt x="2403" y="3441"/>
                    <a:pt x="2386" y="3436"/>
                    <a:pt x="2366" y="3436"/>
                  </a:cubicBezTo>
                  <a:close/>
                  <a:moveTo>
                    <a:pt x="2253" y="3886"/>
                  </a:moveTo>
                  <a:lnTo>
                    <a:pt x="2028" y="3886"/>
                  </a:lnTo>
                  <a:lnTo>
                    <a:pt x="2028" y="3661"/>
                  </a:lnTo>
                  <a:lnTo>
                    <a:pt x="2253" y="3661"/>
                  </a:lnTo>
                  <a:lnTo>
                    <a:pt x="2253" y="3886"/>
                  </a:lnTo>
                  <a:close/>
                  <a:moveTo>
                    <a:pt x="3266" y="3436"/>
                  </a:moveTo>
                  <a:lnTo>
                    <a:pt x="2816" y="3436"/>
                  </a:lnTo>
                  <a:lnTo>
                    <a:pt x="2816" y="3436"/>
                  </a:lnTo>
                  <a:cubicBezTo>
                    <a:pt x="2795" y="3436"/>
                    <a:pt x="2777" y="3441"/>
                    <a:pt x="2759" y="3451"/>
                  </a:cubicBezTo>
                  <a:cubicBezTo>
                    <a:pt x="2741" y="3462"/>
                    <a:pt x="2728" y="3474"/>
                    <a:pt x="2718" y="3492"/>
                  </a:cubicBezTo>
                  <a:cubicBezTo>
                    <a:pt x="2708" y="3510"/>
                    <a:pt x="2703" y="3528"/>
                    <a:pt x="2703" y="3548"/>
                  </a:cubicBezTo>
                  <a:lnTo>
                    <a:pt x="2703" y="3999"/>
                  </a:lnTo>
                  <a:lnTo>
                    <a:pt x="2703" y="3999"/>
                  </a:lnTo>
                  <a:cubicBezTo>
                    <a:pt x="2703" y="4020"/>
                    <a:pt x="2708" y="4037"/>
                    <a:pt x="2718" y="4055"/>
                  </a:cubicBezTo>
                  <a:cubicBezTo>
                    <a:pt x="2728" y="4073"/>
                    <a:pt x="2741" y="4087"/>
                    <a:pt x="2759" y="4097"/>
                  </a:cubicBezTo>
                  <a:cubicBezTo>
                    <a:pt x="2777" y="4108"/>
                    <a:pt x="2795" y="4112"/>
                    <a:pt x="2816" y="4112"/>
                  </a:cubicBezTo>
                  <a:lnTo>
                    <a:pt x="3266" y="4112"/>
                  </a:lnTo>
                  <a:lnTo>
                    <a:pt x="3266" y="4112"/>
                  </a:lnTo>
                  <a:cubicBezTo>
                    <a:pt x="3287" y="4112"/>
                    <a:pt x="3305" y="4108"/>
                    <a:pt x="3323" y="4097"/>
                  </a:cubicBezTo>
                  <a:cubicBezTo>
                    <a:pt x="3341" y="4087"/>
                    <a:pt x="3354" y="4073"/>
                    <a:pt x="3364" y="4055"/>
                  </a:cubicBezTo>
                  <a:cubicBezTo>
                    <a:pt x="3375" y="4037"/>
                    <a:pt x="3379" y="4020"/>
                    <a:pt x="3379" y="3999"/>
                  </a:cubicBezTo>
                  <a:lnTo>
                    <a:pt x="3379" y="3548"/>
                  </a:lnTo>
                  <a:lnTo>
                    <a:pt x="3379" y="3548"/>
                  </a:lnTo>
                  <a:lnTo>
                    <a:pt x="3379" y="3548"/>
                  </a:lnTo>
                  <a:cubicBezTo>
                    <a:pt x="3379" y="3528"/>
                    <a:pt x="3375" y="3510"/>
                    <a:pt x="3364" y="3492"/>
                  </a:cubicBezTo>
                  <a:cubicBezTo>
                    <a:pt x="3354" y="3474"/>
                    <a:pt x="3341" y="3462"/>
                    <a:pt x="3323" y="3451"/>
                  </a:cubicBezTo>
                  <a:cubicBezTo>
                    <a:pt x="3305" y="3441"/>
                    <a:pt x="3287" y="3436"/>
                    <a:pt x="3266" y="3436"/>
                  </a:cubicBezTo>
                  <a:close/>
                  <a:moveTo>
                    <a:pt x="3154" y="3886"/>
                  </a:moveTo>
                  <a:lnTo>
                    <a:pt x="2928" y="3886"/>
                  </a:lnTo>
                  <a:lnTo>
                    <a:pt x="2928" y="3661"/>
                  </a:lnTo>
                  <a:lnTo>
                    <a:pt x="3154" y="3661"/>
                  </a:lnTo>
                  <a:lnTo>
                    <a:pt x="3154" y="3886"/>
                  </a:lnTo>
                  <a:close/>
                  <a:moveTo>
                    <a:pt x="4168" y="3436"/>
                  </a:moveTo>
                  <a:lnTo>
                    <a:pt x="3717" y="3436"/>
                  </a:lnTo>
                  <a:lnTo>
                    <a:pt x="3717" y="3436"/>
                  </a:lnTo>
                  <a:cubicBezTo>
                    <a:pt x="3696" y="3436"/>
                    <a:pt x="3679" y="3441"/>
                    <a:pt x="3661" y="3451"/>
                  </a:cubicBezTo>
                  <a:cubicBezTo>
                    <a:pt x="3643" y="3462"/>
                    <a:pt x="3630" y="3474"/>
                    <a:pt x="3619" y="3492"/>
                  </a:cubicBezTo>
                  <a:cubicBezTo>
                    <a:pt x="3609" y="3510"/>
                    <a:pt x="3604" y="3528"/>
                    <a:pt x="3604" y="3548"/>
                  </a:cubicBezTo>
                  <a:lnTo>
                    <a:pt x="3604" y="3999"/>
                  </a:lnTo>
                  <a:lnTo>
                    <a:pt x="3604" y="3999"/>
                  </a:lnTo>
                  <a:cubicBezTo>
                    <a:pt x="3604" y="4020"/>
                    <a:pt x="3609" y="4037"/>
                    <a:pt x="3619" y="4055"/>
                  </a:cubicBezTo>
                  <a:cubicBezTo>
                    <a:pt x="3630" y="4073"/>
                    <a:pt x="3643" y="4087"/>
                    <a:pt x="3661" y="4097"/>
                  </a:cubicBezTo>
                  <a:cubicBezTo>
                    <a:pt x="3679" y="4108"/>
                    <a:pt x="3696" y="4112"/>
                    <a:pt x="3717" y="4112"/>
                  </a:cubicBezTo>
                  <a:lnTo>
                    <a:pt x="4168" y="4112"/>
                  </a:lnTo>
                  <a:lnTo>
                    <a:pt x="4168" y="4112"/>
                  </a:lnTo>
                  <a:cubicBezTo>
                    <a:pt x="4188" y="4112"/>
                    <a:pt x="4206" y="4108"/>
                    <a:pt x="4224" y="4097"/>
                  </a:cubicBezTo>
                  <a:cubicBezTo>
                    <a:pt x="4242" y="4087"/>
                    <a:pt x="4255" y="4073"/>
                    <a:pt x="4265" y="4055"/>
                  </a:cubicBezTo>
                  <a:cubicBezTo>
                    <a:pt x="4275" y="4037"/>
                    <a:pt x="4280" y="4020"/>
                    <a:pt x="4280" y="3999"/>
                  </a:cubicBezTo>
                  <a:lnTo>
                    <a:pt x="4280" y="3548"/>
                  </a:lnTo>
                  <a:lnTo>
                    <a:pt x="4280" y="3548"/>
                  </a:lnTo>
                  <a:lnTo>
                    <a:pt x="4280" y="3548"/>
                  </a:lnTo>
                  <a:cubicBezTo>
                    <a:pt x="4280" y="3528"/>
                    <a:pt x="4275" y="3510"/>
                    <a:pt x="4265" y="3492"/>
                  </a:cubicBezTo>
                  <a:cubicBezTo>
                    <a:pt x="4255" y="3474"/>
                    <a:pt x="4242" y="3462"/>
                    <a:pt x="4224" y="3451"/>
                  </a:cubicBezTo>
                  <a:cubicBezTo>
                    <a:pt x="4206" y="3441"/>
                    <a:pt x="4188" y="3436"/>
                    <a:pt x="4168" y="3436"/>
                  </a:cubicBezTo>
                  <a:close/>
                  <a:moveTo>
                    <a:pt x="4055" y="3886"/>
                  </a:moveTo>
                  <a:lnTo>
                    <a:pt x="3830" y="3886"/>
                  </a:lnTo>
                  <a:lnTo>
                    <a:pt x="3830" y="3661"/>
                  </a:lnTo>
                  <a:lnTo>
                    <a:pt x="4055" y="3661"/>
                  </a:lnTo>
                  <a:lnTo>
                    <a:pt x="4055" y="38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217">
                <a:defRPr/>
              </a:pPr>
              <a:endParaRPr lang="ru-RU" sz="1100" kern="0">
                <a:solidFill>
                  <a:srgbClr val="48505B"/>
                </a:solidFill>
                <a:latin typeface="Calibri" panose="020F0502020204030204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5422682" y="5116779"/>
            <a:ext cx="1873944" cy="285540"/>
          </a:xfrm>
          <a:prstGeom prst="rect">
            <a:avLst/>
          </a:prstGeom>
          <a:noFill/>
        </p:spPr>
        <p:txBody>
          <a:bodyPr wrap="square" lIns="115179" tIns="57589" rIns="115179" bIns="57589" rtlCol="0">
            <a:spAutoFit/>
          </a:bodyPr>
          <a:lstStyle>
            <a:defPPr>
              <a:defRPr lang="ru-RU"/>
            </a:defPPr>
            <a:lvl1pPr>
              <a:defRPr sz="1600">
                <a:latin typeface="Calibri" panose="020F0502020204030204" pitchFamily="34" charset="0"/>
              </a:defRPr>
            </a:lvl1pPr>
          </a:lstStyle>
          <a:p>
            <a:r>
              <a:rPr lang="ru-RU" sz="1100" dirty="0">
                <a:solidFill>
                  <a:srgbClr val="4C4C4C"/>
                </a:solidFill>
              </a:rPr>
              <a:t>Отчет по платежам</a:t>
            </a:r>
          </a:p>
        </p:txBody>
      </p:sp>
      <p:pic>
        <p:nvPicPr>
          <p:cNvPr id="2050" name="Picture 2" descr="https://ds65-schel.edumsko.ru/uploads/2200/2135/section/227478/wsi-imageoptim-contract-icon-20.png?156086774282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695" y="6272497"/>
            <a:ext cx="488203" cy="48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TextBox 111"/>
          <p:cNvSpPr txBox="1"/>
          <p:nvPr/>
        </p:nvSpPr>
        <p:spPr>
          <a:xfrm>
            <a:off x="5450782" y="6297832"/>
            <a:ext cx="1906554" cy="454778"/>
          </a:xfrm>
          <a:prstGeom prst="rect">
            <a:avLst/>
          </a:prstGeom>
          <a:noFill/>
        </p:spPr>
        <p:txBody>
          <a:bodyPr wrap="square" lIns="115179" tIns="57589" rIns="115179" bIns="57589" rtlCol="0">
            <a:spAutoFit/>
          </a:bodyPr>
          <a:lstStyle>
            <a:defPPr>
              <a:defRPr lang="ru-RU"/>
            </a:defPPr>
            <a:lvl1pPr>
              <a:defRPr sz="1600">
                <a:latin typeface="Calibri" panose="020F0502020204030204" pitchFamily="34" charset="0"/>
              </a:defRPr>
            </a:lvl1pPr>
          </a:lstStyle>
          <a:p>
            <a:r>
              <a:rPr lang="ru-RU" sz="1100" dirty="0">
                <a:solidFill>
                  <a:srgbClr val="4C4C4C"/>
                </a:solidFill>
              </a:rPr>
              <a:t>Удобная договорная конструкция </a:t>
            </a:r>
          </a:p>
        </p:txBody>
      </p:sp>
      <p:grpSp>
        <p:nvGrpSpPr>
          <p:cNvPr id="48" name="Группа 47"/>
          <p:cNvGrpSpPr/>
          <p:nvPr/>
        </p:nvGrpSpPr>
        <p:grpSpPr>
          <a:xfrm>
            <a:off x="704935" y="1817051"/>
            <a:ext cx="5219291" cy="2636561"/>
            <a:chOff x="1346261" y="946626"/>
            <a:chExt cx="5220499" cy="2637171"/>
          </a:xfrm>
        </p:grpSpPr>
        <p:pic>
          <p:nvPicPr>
            <p:cNvPr id="49" name="Picture 4" descr="https://www.ptkb.ru/upload/iblock/31b/31bc4f56fe8f5c50b6a6daa34bf73171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75708" y="2042080"/>
              <a:ext cx="1591052" cy="1541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0" name="Группа 49"/>
            <p:cNvGrpSpPr/>
            <p:nvPr/>
          </p:nvGrpSpPr>
          <p:grpSpPr>
            <a:xfrm>
              <a:off x="1346261" y="946626"/>
              <a:ext cx="3817468" cy="2628383"/>
              <a:chOff x="808415" y="412957"/>
              <a:chExt cx="4684039" cy="3225030"/>
            </a:xfrm>
          </p:grpSpPr>
          <p:pic>
            <p:nvPicPr>
              <p:cNvPr id="51" name="Изображение" descr="Изображение"/>
              <p:cNvPicPr>
                <a:picLocks noChangeAspect="1"/>
              </p:cNvPicPr>
              <p:nvPr/>
            </p:nvPicPr>
            <p:blipFill rotWithShape="1">
              <a:blip r:embed="rId7"/>
              <a:srcRect b="9888"/>
              <a:stretch/>
            </p:blipFill>
            <p:spPr>
              <a:xfrm>
                <a:off x="808415" y="412957"/>
                <a:ext cx="4684039" cy="3225030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52" name="Рисунок 1" descr="image001"/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0882" r="52883"/>
              <a:stretch/>
            </p:blipFill>
            <p:spPr bwMode="auto">
              <a:xfrm>
                <a:off x="1179155" y="1891680"/>
                <a:ext cx="4008394" cy="562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3" name="Рисунок 5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9964" y="6320348"/>
            <a:ext cx="444027" cy="440352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8990626" y="6384429"/>
            <a:ext cx="3323328" cy="285540"/>
          </a:xfrm>
          <a:prstGeom prst="rect">
            <a:avLst/>
          </a:prstGeom>
          <a:noFill/>
        </p:spPr>
        <p:txBody>
          <a:bodyPr wrap="square" lIns="115179" tIns="57589" rIns="115179" bIns="57589" rtlCol="0">
            <a:spAutoFit/>
          </a:bodyPr>
          <a:lstStyle>
            <a:defPPr>
              <a:defRPr lang="ru-RU"/>
            </a:defPPr>
            <a:lvl1pPr>
              <a:defRPr sz="1600">
                <a:latin typeface="Calibri" panose="020F0502020204030204" pitchFamily="34" charset="0"/>
              </a:defRPr>
            </a:lvl1pPr>
          </a:lstStyle>
          <a:p>
            <a:r>
              <a:rPr lang="ru-RU" sz="1100" dirty="0">
                <a:solidFill>
                  <a:srgbClr val="4C4C4C"/>
                </a:solidFill>
              </a:rPr>
              <a:t>Облачная технология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088206" y="2211087"/>
            <a:ext cx="2679000" cy="6909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69396">
              <a:defRPr/>
            </a:pPr>
            <a:r>
              <a:rPr lang="ru-RU" sz="3904" b="1" dirty="0">
                <a:solidFill>
                  <a:srgbClr val="00B050"/>
                </a:solidFill>
              </a:rPr>
              <a:t>АРМ Банка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88206" y="2743400"/>
            <a:ext cx="3323629" cy="547089"/>
          </a:xfrm>
          <a:prstGeom prst="rect">
            <a:avLst/>
          </a:prstGeom>
          <a:noFill/>
        </p:spPr>
        <p:txBody>
          <a:bodyPr wrap="square" lIns="115179" tIns="57589" rIns="115179" bIns="57589" rtlCol="0">
            <a:spAutoFit/>
          </a:bodyPr>
          <a:lstStyle>
            <a:defPPr>
              <a:defRPr lang="ru-RU"/>
            </a:defPPr>
            <a:lvl1pPr>
              <a:defRPr sz="1600">
                <a:latin typeface="Calibri" panose="020F0502020204030204" pitchFamily="34" charset="0"/>
              </a:defRPr>
            </a:lvl1pPr>
          </a:lstStyle>
          <a:p>
            <a:pPr marL="285693" indent="-285693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4C4C4C"/>
                </a:solidFill>
              </a:rPr>
              <a:t>АРМ Решение Банка</a:t>
            </a:r>
          </a:p>
          <a:p>
            <a:pPr marL="285693" indent="-285693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4C4C4C"/>
                </a:solidFill>
              </a:rPr>
              <a:t>Безналичные платежи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9031968" y="4881378"/>
            <a:ext cx="1947609" cy="264641"/>
          </a:xfrm>
          <a:prstGeom prst="rect">
            <a:avLst/>
          </a:prstGeom>
          <a:noFill/>
        </p:spPr>
        <p:txBody>
          <a:bodyPr wrap="none" lIns="109716" tIns="54858" rIns="109716" bIns="54858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* Приобретение лицензии ККМ</a:t>
            </a:r>
          </a:p>
        </p:txBody>
      </p:sp>
    </p:spTree>
    <p:extLst>
      <p:ext uri="{BB962C8B-B14F-4D97-AF65-F5344CB8AC3E}">
        <p14:creationId xmlns:p14="http://schemas.microsoft.com/office/powerpoint/2010/main" val="37856062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</TotalTime>
  <Words>1123</Words>
  <Application>Microsoft Office PowerPoint</Application>
  <PresentationFormat>Широкоэкранный</PresentationFormat>
  <Paragraphs>121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Fedra Sans Pro Light Light</vt:lpstr>
      <vt:lpstr>Fedra Sans Pro Normal Normal</vt:lpstr>
      <vt:lpstr>Times New Roman</vt:lpstr>
      <vt:lpstr>Тема Office</vt:lpstr>
      <vt:lpstr>Презентация PowerPoint</vt:lpstr>
      <vt:lpstr>Платежные сервисы – больше чем перевод денежных средств </vt:lpstr>
      <vt:lpstr>Презентация PowerPoint</vt:lpstr>
      <vt:lpstr>Презентация PowerPoint</vt:lpstr>
      <vt:lpstr> БРИС ЖКХ</vt:lpstr>
      <vt:lpstr>Презентация PowerPoint</vt:lpstr>
      <vt:lpstr>Презентация PowerPoint</vt:lpstr>
      <vt:lpstr>Презентация PowerPoint</vt:lpstr>
      <vt:lpstr>Презентация PowerPoint</vt:lpstr>
      <vt:lpstr>Подключение к платежным сервисам Сбербанка</vt:lpstr>
    </vt:vector>
  </TitlesOfParts>
  <Company>ПАО Сбербанк России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Платежные сервисы – больше чем перевод денежных средств</dc:title>
  <dc:creator>Сытникова Кристина Андреевна</dc:creator>
  <cp:lastModifiedBy>Kudaev_Sadulla</cp:lastModifiedBy>
  <cp:revision>51</cp:revision>
  <dcterms:created xsi:type="dcterms:W3CDTF">2020-09-29T06:31:19Z</dcterms:created>
  <dcterms:modified xsi:type="dcterms:W3CDTF">2021-02-17T13:34:40Z</dcterms:modified>
</cp:coreProperties>
</file>